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s/slide29.xml" ContentType="application/vnd.openxmlformats-officedocument.presentationml.slide+xml"/>
  <Override PartName="/ppt/slideLayouts/slideLayout8.xml" ContentType="application/vnd.openxmlformats-officedocument.presentationml.slideLayout+xml"/>
  <Override PartName="/ppt/slideLayouts/slideLayout19.xml" ContentType="application/vnd.openxmlformats-officedocument.presentationml.slideLayout+xml"/>
  <Default Extension="svg" ContentType="image/svg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36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slides/slide34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15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slides/slide14.xml" ContentType="application/vnd.openxmlformats-officedocument.presentationml.slide+xml"/>
  <Override PartName="/ppt/slides/slide23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3.xml" ContentType="application/vnd.openxmlformats-officedocument.presentationml.slideLayout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21.xml" ContentType="application/vnd.openxmlformats-officedocument.presentationml.slide+xml"/>
  <Override PartName="/ppt/slides/slide30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  <Override PartName="/ppt/notesSlides/notesSlide1.xml" ContentType="application/vnd.openxmlformats-officedocument.presentationml.notesSlide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slides/slide3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Override PartName="/ppt/slides/slide33.xml" ContentType="application/vnd.openxmlformats-officedocument.presentationml.slide+xml"/>
  <Override PartName="/ppt/slides/slide35.xml" ContentType="application/vnd.openxmlformats-officedocument.presentationml.slide+xml"/>
  <Default Extension="jpeg" ContentType="image/jpeg"/>
  <Override PartName="/ppt/slideLayouts/slideLayout3.xml" ContentType="application/vnd.openxmlformats-officedocument.presentationml.slideLayout+xml"/>
  <Override PartName="/ppt/slideLayouts/slideLayout16.xml" ContentType="application/vnd.openxmlformats-officedocument.presentationml.slideLayout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22.xml" ContentType="application/vnd.openxmlformats-officedocument.presentationml.slide+xml"/>
  <Override PartName="/ppt/slides/slide31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slides/slide20.xml" ContentType="application/vnd.openxmlformats-officedocument.presentationml.slide+xml"/>
  <Override PartName="/ppt/slideLayouts/slideLayout12.xml" ContentType="application/vnd.openxmlformats-officedocument.presentationml.slideLayout+xml"/>
  <Default Extension="wdp" ContentType="image/vnd.ms-photo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8" r:id="rId1"/>
  </p:sldMasterIdLst>
  <p:notesMasterIdLst>
    <p:notesMasterId r:id="rId39"/>
  </p:notesMasterIdLst>
  <p:sldIdLst>
    <p:sldId id="257" r:id="rId2"/>
    <p:sldId id="268" r:id="rId3"/>
    <p:sldId id="289" r:id="rId4"/>
    <p:sldId id="263" r:id="rId5"/>
    <p:sldId id="269" r:id="rId6"/>
    <p:sldId id="280" r:id="rId7"/>
    <p:sldId id="281" r:id="rId8"/>
    <p:sldId id="282" r:id="rId9"/>
    <p:sldId id="285" r:id="rId10"/>
    <p:sldId id="283" r:id="rId11"/>
    <p:sldId id="286" r:id="rId12"/>
    <p:sldId id="284" r:id="rId13"/>
    <p:sldId id="287" r:id="rId14"/>
    <p:sldId id="302" r:id="rId15"/>
    <p:sldId id="290" r:id="rId16"/>
    <p:sldId id="292" r:id="rId17"/>
    <p:sldId id="293" r:id="rId18"/>
    <p:sldId id="294" r:id="rId19"/>
    <p:sldId id="295" r:id="rId20"/>
    <p:sldId id="312" r:id="rId21"/>
    <p:sldId id="313" r:id="rId22"/>
    <p:sldId id="296" r:id="rId23"/>
    <p:sldId id="297" r:id="rId24"/>
    <p:sldId id="298" r:id="rId25"/>
    <p:sldId id="299" r:id="rId26"/>
    <p:sldId id="300" r:id="rId27"/>
    <p:sldId id="301" r:id="rId28"/>
    <p:sldId id="303" r:id="rId29"/>
    <p:sldId id="304" r:id="rId30"/>
    <p:sldId id="305" r:id="rId31"/>
    <p:sldId id="311" r:id="rId32"/>
    <p:sldId id="306" r:id="rId33"/>
    <p:sldId id="307" r:id="rId34"/>
    <p:sldId id="308" r:id="rId35"/>
    <p:sldId id="309" r:id="rId36"/>
    <p:sldId id="310" r:id="rId37"/>
    <p:sldId id="270" r:id="rId3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4472C4"/>
    <a:srgbClr val="E9EBF5"/>
    <a:srgbClr val="CFD5EA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 snapToGrid="0">
      <p:cViewPr varScale="1">
        <p:scale>
          <a:sx n="110" d="100"/>
          <a:sy n="110" d="100"/>
        </p:scale>
        <p:origin x="-552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154441-31DD-4125-9A8D-A2E4423FF5C6}" type="datetimeFigureOut">
              <a:rPr lang="en-IN" smtClean="0"/>
              <a:pPr/>
              <a:t>14-01-2025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21DC64-466A-46FD-A589-55D7B80B3F43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132640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">
            <a:extLst>
              <a:ext uri="{FF2B5EF4-FFF2-40B4-BE49-F238E27FC236}">
                <a16:creationId xmlns:a16="http://schemas.microsoft.com/office/drawing/2014/main" xmlns="" id="{74C95CC1-5B90-3C67-8906-31D7D87464B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41288" y="777875"/>
            <a:ext cx="6821487" cy="3838575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3" name="Rectangle 2">
            <a:extLst>
              <a:ext uri="{FF2B5EF4-FFF2-40B4-BE49-F238E27FC236}">
                <a16:creationId xmlns:a16="http://schemas.microsoft.com/office/drawing/2014/main" xmlns="" id="{86C37FED-A159-A25F-E37C-C2AE4913EBE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711200" y="4860925"/>
            <a:ext cx="5683250" cy="4605338"/>
          </a:xfrm>
          <a:noFill/>
          <a:ln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r>
              <a:rPr lang="en-US" altLang="en-US" dirty="0">
                <a:latin typeface="Times New Roman" panose="02020603050405020304" pitchFamily="18" charset="0"/>
              </a:rPr>
              <a:t>HMPP – Hybrid </a:t>
            </a:r>
            <a:r>
              <a:rPr lang="en-US" altLang="en-US" dirty="0" err="1">
                <a:latin typeface="Times New Roman" panose="02020603050405020304" pitchFamily="18" charset="0"/>
              </a:rPr>
              <a:t>Multicore</a:t>
            </a:r>
            <a:r>
              <a:rPr lang="en-US" altLang="en-US" dirty="0">
                <a:latin typeface="Times New Roman" panose="02020603050405020304" pitchFamily="18" charset="0"/>
              </a:rPr>
              <a:t> Parallel Programming</a:t>
            </a:r>
          </a:p>
          <a:p>
            <a:r>
              <a:rPr lang="en-US" altLang="en-US" dirty="0">
                <a:latin typeface="Times New Roman" panose="02020603050405020304" pitchFamily="18" charset="0"/>
              </a:rPr>
              <a:t>CAPS – Compiler and Architecture for Embedded and Superscalar Processors</a:t>
            </a:r>
          </a:p>
          <a:p>
            <a:r>
              <a:rPr lang="en-US" altLang="en-US" dirty="0">
                <a:latin typeface="Times New Roman" panose="02020603050405020304" pitchFamily="18" charset="0"/>
              </a:rPr>
              <a:t>Now, GNU Compilers 5.0 onwards also have support for OpenACC like directives in </a:t>
            </a:r>
            <a:r>
              <a:rPr lang="en-US" altLang="en-US" dirty="0" err="1">
                <a:latin typeface="Times New Roman" panose="02020603050405020304" pitchFamily="18" charset="0"/>
              </a:rPr>
              <a:t>OpenMP</a:t>
            </a:r>
            <a:r>
              <a:rPr lang="en-US" altLang="en-US" dirty="0">
                <a:latin typeface="Times New Roman" panose="02020603050405020304" pitchFamily="18" charset="0"/>
              </a:rPr>
              <a:t> for accelerators (</a:t>
            </a:r>
            <a:r>
              <a:rPr lang="en-US" altLang="en-US" dirty="0" err="1">
                <a:latin typeface="Times New Roman" panose="02020603050405020304" pitchFamily="18" charset="0"/>
              </a:rPr>
              <a:t>OpenMP</a:t>
            </a:r>
            <a:r>
              <a:rPr lang="en-US" altLang="en-US" dirty="0">
                <a:latin typeface="Times New Roman" panose="02020603050405020304" pitchFamily="18" charset="0"/>
              </a:rPr>
              <a:t> </a:t>
            </a:r>
            <a:r>
              <a:rPr lang="en-US" altLang="en-US" dirty="0" err="1">
                <a:latin typeface="Times New Roman" panose="02020603050405020304" pitchFamily="18" charset="0"/>
              </a:rPr>
              <a:t>ver</a:t>
            </a:r>
            <a:r>
              <a:rPr lang="en-US" altLang="en-US" dirty="0">
                <a:latin typeface="Times New Roman" panose="02020603050405020304" pitchFamily="18" charset="0"/>
              </a:rPr>
              <a:t> 4.0 onwards)</a:t>
            </a:r>
          </a:p>
          <a:p>
            <a:endParaRPr lang="en-US" altLang="en-US" dirty="0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microsoft.com/office/2007/relationships/hdphoto" Target="../media/hdphoto5.wdp"/><Relationship Id="rId4" Type="http://schemas.openxmlformats.org/officeDocument/2006/relationships/image" Target="../media/image10.pn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Relationship Id="rId5" Type="http://schemas.microsoft.com/office/2007/relationships/hdphoto" Target="../media/hdphoto7.wdp"/><Relationship Id="rId4" Type="http://schemas.openxmlformats.org/officeDocument/2006/relationships/image" Target="../media/image12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7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8.png"/><Relationship Id="rId5" Type="http://schemas.microsoft.com/office/2007/relationships/hdphoto" Target="../media/hdphoto3.wdp"/><Relationship Id="rId4" Type="http://schemas.openxmlformats.org/officeDocument/2006/relationships/image" Target="../media/image7.png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phic 11">
            <a:extLst>
              <a:ext uri="{FF2B5EF4-FFF2-40B4-BE49-F238E27FC236}">
                <a16:creationId xmlns:a16="http://schemas.microsoft.com/office/drawing/2014/main" xmlns="" id="{0E0F137D-A107-4C30-1807-F4F7054E257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 t="-3352"/>
          <a:stretch/>
        </p:blipFill>
        <p:spPr>
          <a:xfrm>
            <a:off x="6634824" y="4335877"/>
            <a:ext cx="3617025" cy="2522123"/>
          </a:xfrm>
          <a:prstGeom prst="rect">
            <a:avLst/>
          </a:prstGeom>
        </p:spPr>
      </p:pic>
      <p:pic>
        <p:nvPicPr>
          <p:cNvPr id="10" name="Graphic 9">
            <a:extLst>
              <a:ext uri="{FF2B5EF4-FFF2-40B4-BE49-F238E27FC236}">
                <a16:creationId xmlns:a16="http://schemas.microsoft.com/office/drawing/2014/main" xmlns="" id="{4E9B0889-CF84-D54E-684F-B32B7C32F6D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 xmlns=""/>
              </a:ext>
              <a:ext uri="{96DAC541-7B7A-43D3-8B79-37D633B846F1}">
                <asvg:svgBlip xmlns:asvg="http://schemas.microsoft.com/office/drawing/2016/SVG/main" xmlns="" r:embed="rId5"/>
              </a:ext>
            </a:extLst>
          </a:blip>
          <a:srcRect l="12950" t="24936"/>
          <a:stretch/>
        </p:blipFill>
        <p:spPr>
          <a:xfrm>
            <a:off x="0" y="0"/>
            <a:ext cx="6136802" cy="5312533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1154954" y="295729"/>
            <a:ext cx="9219857" cy="5212442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72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D6AF80AB-FACE-F1B9-4849-8D42D0E99B6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7B1614F1-AC58-23AB-10D3-AD1A2DB4EC2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6BB60D03-E48F-E1A2-990A-3597EB2D6BA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008C049B-BC0B-4B08-98F2-2F28A95589EF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113881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Table Placeholder 5">
            <a:extLst>
              <a:ext uri="{FF2B5EF4-FFF2-40B4-BE49-F238E27FC236}">
                <a16:creationId xmlns:a16="http://schemas.microsoft.com/office/drawing/2014/main" xmlns="" id="{7B6D69E5-7A08-BC78-BCE3-11E38F6150D4}"/>
              </a:ext>
            </a:extLst>
          </p:cNvPr>
          <p:cNvSpPr>
            <a:spLocks noGrp="1"/>
          </p:cNvSpPr>
          <p:nvPr>
            <p:ph type="tbl" sz="quarter" idx="15"/>
          </p:nvPr>
        </p:nvSpPr>
        <p:spPr>
          <a:xfrm>
            <a:off x="646113" y="2035175"/>
            <a:ext cx="10237787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7787F92C-6129-374B-AC33-0BF37E93C1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3F384D68-6CA3-DF1A-6774-1B19B01C18D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A62BBD8-00B0-44DA-B91E-B280499F38AF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205750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9E49D32-7E02-6995-B5F5-934D0B438C53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 rot="16200000">
            <a:off x="7100963" y="4592380"/>
            <a:ext cx="1794306" cy="1590706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xmlns="" id="{04D218B9-452E-86CD-0D08-9F67028FE29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sharpenSoften amount="5000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-1" y="-1"/>
            <a:ext cx="1978075" cy="2009885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xmlns="" id="{8BACA99D-5B58-73F1-094E-AB921A7F61C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8329409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6742629" cy="4675705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55E12CB0-2C35-CEF5-3F43-62E8FFE9FE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36103" y="305457"/>
            <a:ext cx="2847975" cy="6236208"/>
          </a:xfrm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70F4EEFE-BF6E-3C7A-54B6-7728A6E51F4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B15A696F-4F73-1678-9973-0EA3B62D88B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69CF978F-742F-4396-8C45-8D7AF4520570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6302849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04B29688-DF70-05FA-D6B7-761E114D045A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46110" y="2149929"/>
            <a:ext cx="6199724" cy="4028622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2001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573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1145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xmlns="" id="{6594AC0E-FD4A-515B-8B99-4BDDECAD7DCA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7211786" y="2149929"/>
            <a:ext cx="3659414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B36F2C45-AA33-6953-F362-70B8E58B9F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405F346C-9289-DAC3-4D24-EDB5A64E4DBA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E0B7E05-FC20-44A1-B3B6-E1F90DDD67D7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028834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9C31BC32-6525-5D4C-65FB-434B14F17AA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762000"/>
            <a:ext cx="4410126" cy="5384800"/>
          </a:xfrm>
          <a:prstGeom prst="rect">
            <a:avLst/>
          </a:prstGeom>
        </p:spPr>
      </p:pic>
      <p:pic>
        <p:nvPicPr>
          <p:cNvPr id="2" name="Graphic 1">
            <a:extLst>
              <a:ext uri="{FF2B5EF4-FFF2-40B4-BE49-F238E27FC236}">
                <a16:creationId xmlns:a16="http://schemas.microsoft.com/office/drawing/2014/main" xmlns="" id="{C6DDF47B-4AEC-7B71-4811-29DA8885024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3373042" y="3991221"/>
            <a:ext cx="2156632" cy="2197100"/>
          </a:xfrm>
          <a:prstGeom prst="rect">
            <a:avLst/>
          </a:prstGeom>
        </p:spPr>
      </p:pic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xmlns="" id="{3E19688A-41C9-E2A9-D0EB-D213ACE238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gradFill>
              <a:gsLst>
                <a:gs pos="0">
                  <a:schemeClr val="accent5"/>
                </a:gs>
                <a:gs pos="100000">
                  <a:schemeClr val="accent5">
                    <a:lumMod val="50000"/>
                  </a:schemeClr>
                </a:gs>
              </a:gsLst>
              <a:lin ang="5400000" scaled="1"/>
            </a:gra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15" name="Title 1">
            <a:extLst>
              <a:ext uri="{FF2B5EF4-FFF2-40B4-BE49-F238E27FC236}">
                <a16:creationId xmlns:a16="http://schemas.microsoft.com/office/drawing/2014/main" xmlns="" id="{9B9DA595-C83D-742C-5258-EA4215FD4628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883731" y="876301"/>
            <a:ext cx="4949368" cy="3371850"/>
          </a:xfrm>
          <a:prstGeom prst="rect">
            <a:avLst/>
          </a:prstGeom>
        </p:spPr>
        <p:txBody>
          <a:bodyPr vert="horz" lIns="0" tIns="45720" rIns="91440" bIns="45720" rtlCol="0" anchor="ctr">
            <a:normAutofit/>
          </a:bodyPr>
          <a:lstStyle>
            <a:lvl1pPr>
              <a:defRPr lang="en-US" sz="4400" cap="all" baseline="0" dirty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9" name="Subtitle 2">
            <a:extLst>
              <a:ext uri="{FF2B5EF4-FFF2-40B4-BE49-F238E27FC236}">
                <a16:creationId xmlns:a16="http://schemas.microsoft.com/office/drawing/2014/main" xmlns="" id="{9F9E9671-EF9A-744A-ACDF-3AA17A32AE6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883732" y="4095751"/>
            <a:ext cx="4949366" cy="1993900"/>
          </a:xfrm>
        </p:spPr>
        <p:txBody>
          <a:bodyPr lIns="0" anchor="ctr"/>
          <a:lstStyle>
            <a:lvl1pPr marL="0" indent="0" algn="l">
              <a:lnSpc>
                <a:spcPct val="150000"/>
              </a:lnSpc>
              <a:buNone/>
              <a:defRPr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4A25345A-4332-7458-BF6E-B3EC1D4FC03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7F39E534-D5FC-2E3E-1997-F7B8482B84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68965431-1331-1690-65D0-1537F7DDFD5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D09747B-A127-40CC-8C3A-7A7B8E925519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4589417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xmlns="" id="{28AB64F2-0CD7-2BAB-A3C7-CCDEFB78FFA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xmlns="" id="{5F8FA905-8C94-EAB7-38E5-5EC276ACB5E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DB6289E3-65FA-EFC4-103C-783A6842AE1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6F46445-B370-4073-A9E0-F381B9FBBD87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7646999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30286" y="1221103"/>
            <a:ext cx="5428878" cy="4415795"/>
          </a:xfrm>
        </p:spPr>
        <p:txBody>
          <a:bodyPr anchor="ctr">
            <a:normAutofit/>
          </a:bodyPr>
          <a:lstStyle>
            <a:lvl1pPr algn="l">
              <a:lnSpc>
                <a:spcPct val="100000"/>
              </a:lnSpc>
              <a:defRPr sz="5400" b="1" cap="all" baseline="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xmlns="" id="{1F678F28-657B-EB5D-2122-E904530003C6}"/>
              </a:ext>
            </a:extLst>
          </p:cNvPr>
          <p:cNvSpPr>
            <a:spLocks noGrp="1"/>
          </p:cNvSpPr>
          <p:nvPr>
            <p:ph type="pic" sz="quarter" idx="10" hasCustomPrompt="1"/>
          </p:nvPr>
        </p:nvSpPr>
        <p:spPr>
          <a:xfrm>
            <a:off x="6500366" y="1112107"/>
            <a:ext cx="4617720" cy="4617720"/>
          </a:xfrm>
          <a:prstGeom prst="ellipse">
            <a:avLst/>
          </a:prstGeom>
          <a:noFill/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</a:lstStyle>
          <a:p>
            <a:r>
              <a:rPr lang="en-US" dirty="0"/>
              <a:t>Click icon to add picture </a:t>
            </a:r>
          </a:p>
        </p:txBody>
      </p:sp>
    </p:spTree>
    <p:extLst>
      <p:ext uri="{BB962C8B-B14F-4D97-AF65-F5344CB8AC3E}">
        <p14:creationId xmlns:p14="http://schemas.microsoft.com/office/powerpoint/2010/main" xmlns="" val="308540585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1000" y="1478280"/>
            <a:ext cx="11430000" cy="1941577"/>
          </a:xfrm>
        </p:spPr>
        <p:txBody>
          <a:bodyPr anchor="b">
            <a:noAutofit/>
          </a:bodyPr>
          <a:lstStyle>
            <a:lvl1pPr algn="ctr">
              <a:defRPr sz="54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524000" y="3566161"/>
            <a:ext cx="9144000" cy="2610802"/>
          </a:xfrm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0" indent="0" algn="ctr">
              <a:buNone/>
              <a:defRPr sz="2000"/>
            </a:lvl2pPr>
            <a:lvl3pPr marL="0" indent="0" algn="ctr">
              <a:buNone/>
              <a:defRPr sz="1800"/>
            </a:lvl3pPr>
            <a:lvl4pPr marL="0" indent="0" algn="ctr">
              <a:buNone/>
              <a:defRPr sz="1600"/>
            </a:lvl4pPr>
            <a:lvl5pPr marL="0" indent="0" algn="ctr">
              <a:buNone/>
              <a:defRPr sz="1600"/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59A771C6-AE2A-169D-1961-6A9B07F6574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B668C91C-57D3-9B9E-10DD-14689B45B71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326382125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BD201AA-F581-FF9D-5977-EACF486066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2C6B9F3-066C-B0DD-CCF2-9F1B668A30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4945EBC-3FF4-722F-E30E-965F36B9D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3A21-5030-4D7B-A261-646E7F8EB457}" type="datetimeFigureOut">
              <a:rPr lang="en-IN" smtClean="0"/>
              <a:pPr/>
              <a:t>14-01-2025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67FED95-30E4-FE00-EC2E-DA46441A30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15EEF9D-00E9-B994-CE59-1915EADA7C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252695330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F538050-B543-56BA-561C-29FC565DEE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9AC7CC5E-E699-C5A4-0548-0527B2642FF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E5757D09-D825-7D7D-96E0-52B172AF82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C33A21-5030-4D7B-A261-646E7F8EB457}" type="datetimeFigureOut">
              <a:rPr lang="en-IN" smtClean="0"/>
              <a:pPr/>
              <a:t>14-01-2025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4CFEEF2-C1D3-7BD2-3E75-F4D10EC475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5D118E0-C451-BA09-4B85-63F24D17DA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xmlns="" val="87149934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3">
            <a:extLst>
              <a:ext uri="{FF2B5EF4-FFF2-40B4-BE49-F238E27FC236}">
                <a16:creationId xmlns:a16="http://schemas.microsoft.com/office/drawing/2014/main" xmlns="" id="{C57A0C9C-00AD-344D-932E-119F6FF7528E}"/>
              </a:ext>
            </a:extLst>
          </p:cNvPr>
          <p:cNvSpPr>
            <a:spLocks noGrp="1" noChangeArrowheads="1"/>
          </p:cNvSpPr>
          <p:nvPr>
            <p:ph type="dt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xmlns="" id="{5209661A-49CA-01A1-4940-5A37EFFFB360}"/>
              </a:ext>
            </a:extLst>
          </p:cNvPr>
          <p:cNvSpPr>
            <a:spLocks noGrp="1" noChangeArrowheads="1"/>
          </p:cNvSpPr>
          <p:nvPr>
            <p:ph type="sldNum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6CA667C7-D69F-45DD-9870-909AC0730D83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xmlns="" val="36540238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0327" y="1063416"/>
            <a:ext cx="5393901" cy="1717884"/>
          </a:xfrm>
          <a:prstGeom prst="rect">
            <a:avLst/>
          </a:prstGeom>
        </p:spPr>
        <p:txBody>
          <a:bodyPr anchor="t"/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 hasCustomPrompt="1"/>
          </p:nvPr>
        </p:nvSpPr>
        <p:spPr>
          <a:xfrm>
            <a:off x="680328" y="3048000"/>
            <a:ext cx="5415672" cy="2681600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spcAft>
                <a:spcPts val="1200"/>
              </a:spcAft>
              <a:buClr>
                <a:schemeClr val="tx1"/>
              </a:buClr>
              <a:buFont typeface="Arial" panose="020B0604020202020204" pitchFamily="34" charset="0"/>
              <a:buNone/>
              <a:defRPr sz="2000" cap="all" baseline="0">
                <a:solidFill>
                  <a:schemeClr val="bg1">
                    <a:lumMod val="75000"/>
                    <a:lumOff val="25000"/>
                  </a:schemeClr>
                </a:solidFill>
                <a:latin typeface="+mj-lt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5" name="Picture Placeholder 7">
            <a:extLst>
              <a:ext uri="{FF2B5EF4-FFF2-40B4-BE49-F238E27FC236}">
                <a16:creationId xmlns:a16="http://schemas.microsoft.com/office/drawing/2014/main" xmlns="" id="{DD6F9074-1B4E-5E8C-9535-C9F3DBCB0EAC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6411688" y="1063415"/>
            <a:ext cx="3932462" cy="4666185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xmlns="" id="{8E6962B4-C5C1-2C06-CDBB-3A833613ED1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xmlns="" id="{6D0720ED-19EE-CA87-F4E1-BEB718D2D99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Date Placeholder 3">
            <a:extLst>
              <a:ext uri="{FF2B5EF4-FFF2-40B4-BE49-F238E27FC236}">
                <a16:creationId xmlns:a16="http://schemas.microsoft.com/office/drawing/2014/main" xmlns="" id="{AAABE175-2F64-B079-5725-D1B3F6E71D4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8DF0A98-853B-482C-B32A-A0B2FBEDB08A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2567026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+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342B6A54-B30C-D556-D0DE-A74838C4B2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5070"/>
            <a:ext cx="9888569" cy="574293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898072"/>
            <a:ext cx="8825657" cy="4174584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BE487BC-BC8A-54BD-C419-2D05ED6AA7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0B076BF7-B63F-0888-5F54-CD72867FB3A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6E76206-B91F-4CF6-9C9E-5D7AE9457F28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23121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391D9EB9-82A1-C618-9290-18D7FE005A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210" y="0"/>
            <a:ext cx="1068558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71255" y="854528"/>
            <a:ext cx="9309359" cy="1653180"/>
          </a:xfrm>
          <a:prstGeom prst="rect">
            <a:avLst/>
          </a:prstGeom>
        </p:spPr>
        <p:txBody>
          <a:bodyPr anchor="b"/>
          <a:lstStyle>
            <a:lvl1pPr algn="l"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xmlns="" id="{148E7A19-538F-105E-346C-E5F13C4F28D7}"/>
              </a:ext>
            </a:extLst>
          </p:cNvPr>
          <p:cNvSpPr>
            <a:spLocks noGrp="1"/>
          </p:cNvSpPr>
          <p:nvPr>
            <p:ph sz="quarter" idx="10" hasCustomPrompt="1"/>
          </p:nvPr>
        </p:nvSpPr>
        <p:spPr>
          <a:xfrm>
            <a:off x="671513" y="2754313"/>
            <a:ext cx="8281987" cy="3704853"/>
          </a:xfrm>
        </p:spPr>
        <p:txBody>
          <a:bodyPr/>
          <a:lstStyle>
            <a:lvl1pPr marL="0" indent="0">
              <a:buClr>
                <a:schemeClr val="accent5"/>
              </a:buClr>
              <a:buFont typeface="Arial" panose="020B0604020202020204" pitchFamily="34" charset="0"/>
              <a:buNone/>
              <a:defRPr sz="1800">
                <a:latin typeface="+mn-lt"/>
              </a:defRPr>
            </a:lvl1pPr>
            <a:lvl2pPr marL="7429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600">
                <a:latin typeface="+mn-lt"/>
              </a:defRPr>
            </a:lvl2pPr>
            <a:lvl3pPr marL="1200150" indent="-285750">
              <a:buClr>
                <a:schemeClr val="accent5"/>
              </a:buClr>
              <a:buFont typeface="Arial" panose="020B0604020202020204" pitchFamily="34" charset="0"/>
              <a:buChar char="•"/>
              <a:defRPr sz="1400">
                <a:latin typeface="+mn-lt"/>
              </a:defRPr>
            </a:lvl3pPr>
            <a:lvl4pPr marL="15430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4pPr>
            <a:lvl5pPr marL="2000250" indent="-171450">
              <a:buClr>
                <a:schemeClr val="accent5"/>
              </a:buClr>
              <a:buFont typeface="Arial" panose="020B0604020202020204" pitchFamily="34" charset="0"/>
              <a:buChar char="•"/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xmlns="" id="{D45F7BDA-B43D-4F75-1B2C-695379E057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xmlns="" id="{C25B1EB8-4F24-00EB-0B8F-08411FD49C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xmlns="" id="{5C9AE200-BA9A-95A3-1949-71A16F89FC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EB87CC03-CB18-48B5-8067-881A2EE1B36F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3657285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6">
            <a:extLst>
              <a:ext uri="{FF2B5EF4-FFF2-40B4-BE49-F238E27FC236}">
                <a16:creationId xmlns:a16="http://schemas.microsoft.com/office/drawing/2014/main" xmlns="" id="{D364E0E9-423E-A1E7-E8AF-3641993CDA71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>
          <a:blip r:embed="rId2" cstate="screen">
            <a:alphaModFix amt="35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3">
                    <a14:imgEffect>
                      <a14:brightnessContrast bright="-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6767256" y="847398"/>
            <a:ext cx="2578130" cy="259086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4EFAC4E4-FABB-B671-BAE1-2B39A205F39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alphaModFix amt="5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5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0" y="0"/>
            <a:ext cx="4076700" cy="324485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xmlns="" id="{DD4D362D-3D74-9753-19E0-60569A7EA75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screen">
            <a:alphaModFix amt="70000"/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 xmlns="">
                  <a14:imgLayer r:embed="rId7">
                    <a14:imgEffect>
                      <a14:brightnessContrast bright="-4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xmlns=""/>
              </a:ext>
            </a:extLst>
          </a:blip>
          <a:srcRect/>
          <a:stretch/>
        </p:blipFill>
        <p:spPr>
          <a:xfrm>
            <a:off x="8561614" y="5267294"/>
            <a:ext cx="1794306" cy="15907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154956" y="1063416"/>
            <a:ext cx="8825657" cy="4009239"/>
          </a:xfrm>
          <a:prstGeom prst="rect">
            <a:avLst/>
          </a:prstGeom>
        </p:spPr>
        <p:txBody>
          <a:bodyPr anchor="b"/>
          <a:lstStyle>
            <a:lvl1pPr algn="l">
              <a:defRPr sz="60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1154955" y="5273202"/>
            <a:ext cx="8825658" cy="530697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5C8BEA0D-8FFB-EFAC-0692-8DF5DE5974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xmlns="" id="{86D8D262-64DE-D942-D418-1876799423F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8" name="Date Placeholder 3">
            <a:extLst>
              <a:ext uri="{FF2B5EF4-FFF2-40B4-BE49-F238E27FC236}">
                <a16:creationId xmlns:a16="http://schemas.microsoft.com/office/drawing/2014/main" xmlns="" id="{B70F63B5-8303-CB73-3AF8-1FED6C8CBA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D5D03B46-D230-4B37-BD92-6E2DBC47B36E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701931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256937"/>
            <a:ext cx="10225090" cy="1612934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646111" y="4370613"/>
            <a:ext cx="10225089" cy="2185829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3226CAB0-904D-44A6-8A42-971A697FA4F2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4192719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+ Content + Pictur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4922" y="1063415"/>
            <a:ext cx="5897391" cy="1971613"/>
          </a:xfrm>
          <a:prstGeom prst="rect">
            <a:avLst/>
          </a:prstGeom>
        </p:spPr>
        <p:txBody>
          <a:bodyPr lIns="0" rIns="0" anchor="t">
            <a:noAutofit/>
          </a:bodyPr>
          <a:lstStyle>
            <a:lvl1pPr algn="l">
              <a:lnSpc>
                <a:spcPct val="80000"/>
              </a:lnSpc>
              <a:defRPr sz="3600" b="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xmlns="" id="{956572C7-BE6B-5F13-DC52-EDC4CE8F41D8}"/>
              </a:ext>
            </a:extLst>
          </p:cNvPr>
          <p:cNvSpPr>
            <a:spLocks noGrp="1"/>
          </p:cNvSpPr>
          <p:nvPr>
            <p:ph sz="quarter" idx="12" hasCustomPrompt="1"/>
          </p:nvPr>
        </p:nvSpPr>
        <p:spPr>
          <a:xfrm>
            <a:off x="644525" y="3035029"/>
            <a:ext cx="5897563" cy="2759345"/>
          </a:xfrm>
        </p:spPr>
        <p:txBody>
          <a:bodyPr anchor="b"/>
          <a:lstStyle>
            <a:lvl1pPr marL="283464" indent="-283464"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600">
                <a:latin typeface="+mn-lt"/>
              </a:defRPr>
            </a:lvl2pPr>
            <a:lvl3pPr>
              <a:buClr>
                <a:schemeClr val="accent5"/>
              </a:buClr>
              <a:defRPr sz="1400">
                <a:latin typeface="+mn-lt"/>
              </a:defRPr>
            </a:lvl3pPr>
            <a:lvl4pPr>
              <a:buClr>
                <a:schemeClr val="accent5"/>
              </a:buClr>
              <a:defRPr sz="1200">
                <a:latin typeface="+mn-lt"/>
              </a:defRPr>
            </a:lvl4pPr>
            <a:lvl5pPr>
              <a:buClr>
                <a:schemeClr val="accent5"/>
              </a:buClr>
              <a:defRPr sz="12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xmlns="" id="{934F55F0-22D4-40B0-49A9-AB4AF26B65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032625" y="1063625"/>
            <a:ext cx="3824288" cy="4730750"/>
          </a:xfrm>
          <a:ln w="19050">
            <a:solidFill>
              <a:schemeClr val="accent5"/>
            </a:solidFill>
          </a:ln>
        </p:spPr>
        <p:txBody>
          <a:bodyPr/>
          <a:lstStyle>
            <a:lvl1pPr marL="0" indent="0" algn="ctr">
              <a:buNone/>
              <a:defRPr sz="1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xmlns="" id="{F8699564-CACA-76F2-01D1-D84D99A683E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B2218FAB-ACF2-EAE6-83C7-5D92BAE57E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C697C765-F4EE-7492-92E7-E22B8E9CCA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131D29BA-018B-4A78-950B-75527D399E98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37650605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lumn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1662"/>
            <a:ext cx="10225089" cy="1251585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 hasCustomPrompt="1"/>
          </p:nvPr>
        </p:nvSpPr>
        <p:spPr>
          <a:xfrm>
            <a:off x="646111" y="2149928"/>
            <a:ext cx="4926096" cy="4028585"/>
          </a:xfrm>
        </p:spPr>
        <p:txBody>
          <a:bodyPr>
            <a:normAutofit/>
          </a:bodyPr>
          <a:lstStyle>
            <a:lvl1pPr marL="0" indent="0">
              <a:buClr>
                <a:schemeClr val="accent5"/>
              </a:buClr>
              <a:buSzPct val="100000"/>
              <a:buFont typeface="Arial" panose="020B0604020202020204" pitchFamily="34" charset="0"/>
              <a:buNone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marL="342900" marR="0" lvl="0" indent="-342900" algn="l" defTabSz="457200" rtl="0" eaLnBrk="1" fontAlgn="auto" latinLnBrk="0" hangingPunct="1">
              <a:lnSpc>
                <a:spcPts val="2400"/>
              </a:lnSpc>
              <a:spcBef>
                <a:spcPts val="1000"/>
              </a:spcBef>
              <a:spcAft>
                <a:spcPts val="600"/>
              </a:spcAft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tabLst/>
              <a:defRPr/>
            </a:pPr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 hasCustomPrompt="1"/>
          </p:nvPr>
        </p:nvSpPr>
        <p:spPr>
          <a:xfrm>
            <a:off x="5945103" y="2149892"/>
            <a:ext cx="4926097" cy="4028622"/>
          </a:xfrm>
        </p:spPr>
        <p:txBody>
          <a:bodyPr>
            <a:normAutofit/>
          </a:bodyPr>
          <a:lstStyle>
            <a:lvl1pPr marL="342900" indent="-3429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1pPr>
            <a:lvl2pPr marL="742950" indent="-28575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2pPr>
            <a:lvl3pPr marL="11430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3pPr>
            <a:lvl4pPr marL="16002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4pPr>
            <a:lvl5pPr marL="2057400" indent="-228600">
              <a:buClr>
                <a:schemeClr val="accent5"/>
              </a:buClr>
              <a:buSzPct val="100000"/>
              <a:buFont typeface="Arial" panose="020B0604020202020204" pitchFamily="34" charset="0"/>
              <a:buChar char="•"/>
              <a:defRPr sz="1800">
                <a:solidFill>
                  <a:schemeClr val="bg1">
                    <a:lumMod val="75000"/>
                    <a:lumOff val="25000"/>
                  </a:schemeClr>
                </a:solidFill>
                <a:latin typeface="+mn-lt"/>
              </a:defRPr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xmlns="" id="{CC0FB981-7729-AE9A-8F6A-B6F87A6475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4D2B015-E048-DF96-2AE2-926E178F132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47545F95-B059-079A-0269-07D99C073E33}"/>
              </a:ext>
            </a:extLst>
          </p:cNvPr>
          <p:cNvSpPr>
            <a:spLocks noGrp="1"/>
          </p:cNvSpPr>
          <p:nvPr>
            <p:ph type="dt" sz="half" idx="13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F9DEC7E7-8658-4432-9E89-1548FF41691A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750120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+ Table"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46111" y="609600"/>
            <a:ext cx="10238392" cy="1243648"/>
          </a:xfrm>
          <a:prstGeom prst="rect">
            <a:avLst/>
          </a:prstGeom>
        </p:spPr>
        <p:txBody>
          <a:bodyPr anchor="ctr"/>
          <a:lstStyle>
            <a:lvl1pPr>
              <a:defRPr sz="3600" cap="all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56F53C0-C8E9-17B4-1C4C-1AD5D52877E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46112" y="2035175"/>
            <a:ext cx="3120346" cy="4213225"/>
          </a:xfrm>
        </p:spPr>
        <p:txBody>
          <a:bodyPr/>
          <a:lstStyle>
            <a:lvl1pPr>
              <a:buClr>
                <a:schemeClr val="accent5"/>
              </a:buClr>
              <a:defRPr sz="1800">
                <a:latin typeface="+mn-lt"/>
              </a:defRPr>
            </a:lvl1pPr>
            <a:lvl2pPr>
              <a:buClr>
                <a:schemeClr val="accent5"/>
              </a:buClr>
              <a:defRPr sz="1800">
                <a:latin typeface="+mn-lt"/>
              </a:defRPr>
            </a:lvl2pPr>
            <a:lvl3pPr>
              <a:buClr>
                <a:schemeClr val="accent5"/>
              </a:buClr>
              <a:defRPr sz="1800">
                <a:latin typeface="+mn-lt"/>
              </a:defRPr>
            </a:lvl3pPr>
            <a:lvl4pPr>
              <a:buClr>
                <a:schemeClr val="accent5"/>
              </a:buClr>
              <a:defRPr sz="1800">
                <a:latin typeface="+mn-lt"/>
              </a:defRPr>
            </a:lvl4pPr>
            <a:lvl5pPr>
              <a:buClr>
                <a:schemeClr val="accent5"/>
              </a:buClr>
              <a:defRPr sz="1800">
                <a:latin typeface="+mn-lt"/>
              </a:defRPr>
            </a:lvl5pPr>
          </a:lstStyle>
          <a:p>
            <a:pPr lvl="0"/>
            <a:r>
              <a:rPr lang="en-US" dirty="0"/>
              <a:t>Click to add content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Table Placeholder 6">
            <a:extLst>
              <a:ext uri="{FF2B5EF4-FFF2-40B4-BE49-F238E27FC236}">
                <a16:creationId xmlns:a16="http://schemas.microsoft.com/office/drawing/2014/main" xmlns="" id="{8203FD85-4B08-E583-F5AA-2C363470F493}"/>
              </a:ext>
            </a:extLst>
          </p:cNvPr>
          <p:cNvSpPr>
            <a:spLocks noGrp="1"/>
          </p:cNvSpPr>
          <p:nvPr>
            <p:ph type="tbl" sz="quarter" idx="16"/>
          </p:nvPr>
        </p:nvSpPr>
        <p:spPr>
          <a:xfrm>
            <a:off x="3967163" y="2035175"/>
            <a:ext cx="6926262" cy="4213225"/>
          </a:xfrm>
        </p:spPr>
        <p:txBody>
          <a:bodyPr/>
          <a:lstStyle>
            <a:lvl1pPr>
              <a:buClr>
                <a:schemeClr val="accent5"/>
              </a:buClr>
              <a:defRPr/>
            </a:lvl1pPr>
          </a:lstStyle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xmlns="" id="{CAF87D01-09AC-BFDF-523E-9A386E3D5BF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870305BA-BC81-56ED-E20B-2D5D41E695F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xmlns="" id="{19852A62-9FCC-F35D-576B-3A9CF7D906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9A407B6D-4EF2-46B1-90CE-F72E9577ACD9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7822852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7484FD26-B27E-89C1-EC74-7F337279C42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5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xmlns="" id="{94F38330-42A6-CBDC-49D5-6651820A4964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CxnSpPr/>
          <p:nvPr/>
        </p:nvCxnSpPr>
        <p:spPr>
          <a:xfrm>
            <a:off x="11195957" y="295728"/>
            <a:ext cx="0" cy="6259437"/>
          </a:xfrm>
          <a:prstGeom prst="line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cxnSp>
      <p:sp>
        <p:nvSpPr>
          <p:cNvPr id="33" name="Rectangle 32">
            <a:extLst>
              <a:ext uri="{FF2B5EF4-FFF2-40B4-BE49-F238E27FC236}">
                <a16:creationId xmlns:a16="http://schemas.microsoft.com/office/drawing/2014/main" xmlns="" id="{D80194AA-3CF1-8747-1BCF-A8D4F49AF09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/>
          <p:nvPr/>
        </p:nvSpPr>
        <p:spPr>
          <a:xfrm>
            <a:off x="310243" y="288622"/>
            <a:ext cx="11582400" cy="6266543"/>
          </a:xfrm>
          <a:prstGeom prst="rect">
            <a:avLst/>
          </a:prstGeom>
          <a:noFill/>
          <a:ln w="15875">
            <a:solidFill>
              <a:schemeClr val="accent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1110685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1" i="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272B45CE-63CF-41F9-9548-46D8C4719AD8}" type="slidenum">
              <a:rPr lang="en-IN" smtClean="0"/>
              <a:pPr/>
              <a:t>‹#›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9801196" y="2886728"/>
            <a:ext cx="3475320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727757" y="5426418"/>
            <a:ext cx="1613124" cy="31387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400" b="0" i="0" cap="all" spc="150" baseline="0">
                <a:solidFill>
                  <a:schemeClr val="bg1">
                    <a:lumMod val="75000"/>
                    <a:lumOff val="25000"/>
                  </a:schemeClr>
                </a:solidFill>
              </a:defRPr>
            </a:lvl1pPr>
          </a:lstStyle>
          <a:p>
            <a:fld id="{432CF485-28BA-4659-B624-AA1C49B2E30F}" type="datetime1">
              <a:rPr lang="en-US" smtClean="0"/>
              <a:pPr/>
              <a:t>1/14/2025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4807017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  <p:sldLayoutId id="2147483685" r:id="rId7"/>
    <p:sldLayoutId id="2147483686" r:id="rId8"/>
    <p:sldLayoutId id="2147483687" r:id="rId9"/>
    <p:sldLayoutId id="2147483688" r:id="rId10"/>
    <p:sldLayoutId id="2147483689" r:id="rId11"/>
    <p:sldLayoutId id="2147483690" r:id="rId12"/>
    <p:sldLayoutId id="2147483691" r:id="rId13"/>
    <p:sldLayoutId id="2147483692" r:id="rId14"/>
    <p:sldLayoutId id="2147483693" r:id="rId15"/>
    <p:sldLayoutId id="2147483694" r:id="rId16"/>
    <p:sldLayoutId id="2147483695" r:id="rId17"/>
    <p:sldLayoutId id="2147483696" r:id="rId18"/>
    <p:sldLayoutId id="2147483697" r:id="rId19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20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8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6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lnSpc>
          <a:spcPts val="2400"/>
        </a:lnSpc>
        <a:spcBef>
          <a:spcPts val="1000"/>
        </a:spcBef>
        <a:spcAft>
          <a:spcPts val="600"/>
        </a:spcAft>
        <a:buClr>
          <a:schemeClr val="bg1">
            <a:lumMod val="75000"/>
            <a:lumOff val="25000"/>
          </a:schemeClr>
        </a:buClr>
        <a:buSzPct val="100000"/>
        <a:buFont typeface="Arial" panose="020B0604020202020204" pitchFamily="34" charset="0"/>
        <a:buChar char="•"/>
        <a:defRPr sz="1400" b="0" i="0" kern="1200">
          <a:solidFill>
            <a:schemeClr val="bg1">
              <a:lumMod val="75000"/>
              <a:lumOff val="25000"/>
            </a:schemeClr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b="1" cap="none" dirty="0" smtClean="0"/>
              <a:t>OpenACC</a:t>
            </a:r>
            <a:endParaRPr lang="en-US" b="1" cap="none" dirty="0"/>
          </a:p>
        </p:txBody>
      </p:sp>
      <p:sp>
        <p:nvSpPr>
          <p:cNvPr id="6" name="Subtitle 2"/>
          <p:cNvSpPr>
            <a:spLocks noGrp="1"/>
          </p:cNvSpPr>
          <p:nvPr>
            <p:ph type="subTitle" idx="4294967295"/>
          </p:nvPr>
        </p:nvSpPr>
        <p:spPr>
          <a:xfrm>
            <a:off x="4889241" y="3998168"/>
            <a:ext cx="6400800" cy="17526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dirty="0"/>
              <a:t>Computer Division</a:t>
            </a:r>
          </a:p>
          <a:p>
            <a:pPr marL="0" indent="0">
              <a:buNone/>
            </a:pPr>
            <a:r>
              <a:rPr lang="en-US" sz="3200" dirty="0"/>
              <a:t>Bhabha Atomic Research Centre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A4686B43-8529-19C8-BDB0-49EFA5B55C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67FCE70-F5D5-55F1-BD47-FDC1C36E1A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320" y="485192"/>
            <a:ext cx="9309359" cy="557610"/>
          </a:xfrm>
        </p:spPr>
        <p:txBody>
          <a:bodyPr/>
          <a:lstStyle/>
          <a:p>
            <a:pPr algn="ctr"/>
            <a:r>
              <a:rPr lang="en-US" b="1" cap="none" dirty="0"/>
              <a:t>OpenACC</a:t>
            </a:r>
            <a:r>
              <a:rPr lang="en-US" b="1" dirty="0"/>
              <a:t> – Single Source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BFECF3C-D35A-7A6F-FF7C-D42BFD58084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Rebuild same code – Multiple architectures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Compiler based parallelization – Desired machine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Maintained sequential code</a:t>
            </a:r>
          </a:p>
        </p:txBody>
      </p:sp>
    </p:spTree>
    <p:extLst>
      <p:ext uri="{BB962C8B-B14F-4D97-AF65-F5344CB8AC3E}">
        <p14:creationId xmlns:p14="http://schemas.microsoft.com/office/powerpoint/2010/main" xmlns="" val="11665556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9B754CA9-685A-1484-22E4-5145D602FA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7E7A4C2-F433-6C40-B016-1E3E4F46D8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76" y="326571"/>
            <a:ext cx="9309359" cy="585602"/>
          </a:xfrm>
        </p:spPr>
        <p:txBody>
          <a:bodyPr/>
          <a:lstStyle/>
          <a:p>
            <a:pPr algn="ctr"/>
            <a:r>
              <a:rPr lang="en-US" b="1" cap="none" dirty="0"/>
              <a:t>OpenACC</a:t>
            </a:r>
            <a:r>
              <a:rPr lang="en-US" b="1" dirty="0"/>
              <a:t> – Single Source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1828C27-13F8-997B-D1BA-E00A54BFDE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1568" y="1504011"/>
            <a:ext cx="10110296" cy="3704853"/>
          </a:xfrm>
        </p:spPr>
        <p:txBody>
          <a:bodyPr>
            <a:normAutofit/>
          </a:bodyPr>
          <a:lstStyle/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Supported platforms</a:t>
            </a:r>
          </a:p>
          <a:p>
            <a:pPr marL="685800" lvl="2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defRPr/>
            </a:pPr>
            <a:r>
              <a:rPr lang="en-IN" sz="24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POWER, Sunway, x86 CPU, AMD GPU, NVIDIA GPU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IN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Optional OpenACC code additions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28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Same code for parallel or sequential execution</a:t>
            </a:r>
            <a:endParaRPr lang="en-IN" sz="2800" dirty="0">
              <a:solidFill>
                <a:srgbClr val="000000">
                  <a:lumMod val="75000"/>
                  <a:lumOff val="25000"/>
                </a:srgbClr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1A8DDC31-2D5B-3B73-EF4D-BEB47162665A}"/>
              </a:ext>
            </a:extLst>
          </p:cNvPr>
          <p:cNvSpPr txBox="1">
            <a:spLocks/>
          </p:cNvSpPr>
          <p:nvPr/>
        </p:nvSpPr>
        <p:spPr>
          <a:xfrm>
            <a:off x="6245581" y="3846336"/>
            <a:ext cx="4890913" cy="229982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70C0"/>
                </a:solidFill>
              </a:rPr>
              <a:t>/// OpenACC code</a:t>
            </a:r>
          </a:p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parallel loop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for( i=0; i &lt;N; i++)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c[i] = a[i] + b[i]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E64EFE1B-6524-89B7-89CA-CBB168FE41BF}"/>
              </a:ext>
            </a:extLst>
          </p:cNvPr>
          <p:cNvSpPr txBox="1">
            <a:spLocks/>
          </p:cNvSpPr>
          <p:nvPr/>
        </p:nvSpPr>
        <p:spPr>
          <a:xfrm>
            <a:off x="843843" y="3840693"/>
            <a:ext cx="4890913" cy="2305464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70C0"/>
                </a:solidFill>
              </a:rPr>
              <a:t>/// Sequential code</a:t>
            </a:r>
          </a:p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parallel loop</a:t>
            </a:r>
            <a:endParaRPr lang="nn-NO" b="1" dirty="0"/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for( i=0; i &lt;N; i++)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c[i] = a[i] + b[i]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</a:p>
          <a:p>
            <a:pPr marL="0" indent="0">
              <a:buNone/>
            </a:pPr>
            <a:endParaRPr lang="en-IN" b="1" dirty="0"/>
          </a:p>
        </p:txBody>
      </p:sp>
    </p:spTree>
    <p:extLst>
      <p:ext uri="{BB962C8B-B14F-4D97-AF65-F5344CB8AC3E}">
        <p14:creationId xmlns:p14="http://schemas.microsoft.com/office/powerpoint/2010/main" xmlns="" val="2456736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8A9346A8-CC20-05B7-239E-2F5E00FC12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654F69B-AE46-28D0-B0AB-1C2B6B4CC1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320" y="597159"/>
            <a:ext cx="9309359" cy="613594"/>
          </a:xfrm>
        </p:spPr>
        <p:txBody>
          <a:bodyPr/>
          <a:lstStyle/>
          <a:p>
            <a:pPr algn="ctr"/>
            <a:r>
              <a:rPr lang="en-US" b="1" cap="none" dirty="0"/>
              <a:t>OpenACC</a:t>
            </a:r>
            <a:r>
              <a:rPr lang="en-US" b="1" dirty="0"/>
              <a:t> – Low Learning Curve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D65CB8C9-FF42-B1AF-11BB-515AB632495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43521" y="2045187"/>
            <a:ext cx="9984046" cy="3704853"/>
          </a:xfrm>
        </p:spPr>
        <p:txBody>
          <a:bodyPr>
            <a:normAutofit/>
          </a:bodyPr>
          <a:lstStyle/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Easy to use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Easy to learn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Programming languages – C, C++, or Fortran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No need to learn low level hardware details</a:t>
            </a:r>
            <a:endParaRPr lang="en-IN" sz="3200" dirty="0">
              <a:solidFill>
                <a:srgbClr val="000000">
                  <a:lumMod val="75000"/>
                  <a:lumOff val="25000"/>
                </a:srgbClr>
              </a:solidFill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0446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E1989629-5D24-B645-58BE-4830F60BEA0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C32D848-24BD-8064-31F6-27ED18F6D1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320" y="365125"/>
            <a:ext cx="9309359" cy="694354"/>
          </a:xfrm>
        </p:spPr>
        <p:txBody>
          <a:bodyPr/>
          <a:lstStyle/>
          <a:p>
            <a:pPr algn="ctr"/>
            <a:r>
              <a:rPr lang="en-US" b="1" cap="none" dirty="0"/>
              <a:t>OpenACC</a:t>
            </a:r>
            <a:r>
              <a:rPr lang="en-US" b="1" dirty="0"/>
              <a:t> – Low Learning Curve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39819A1-8652-7D31-0450-03FAE7B89A59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46437" y="1813119"/>
            <a:ext cx="8281987" cy="3704853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Hints to compiler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Parallelization by compiler</a:t>
            </a: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472975AA-F7E6-8393-8D80-114AEAFC155E}"/>
              </a:ext>
            </a:extLst>
          </p:cNvPr>
          <p:cNvSpPr txBox="1">
            <a:spLocks/>
          </p:cNvSpPr>
          <p:nvPr/>
        </p:nvSpPr>
        <p:spPr>
          <a:xfrm>
            <a:off x="5906278" y="1825625"/>
            <a:ext cx="5271796" cy="4667250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int main(int argc, char *[] argv)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/>
              <a:t>      </a:t>
            </a:r>
            <a:r>
              <a:rPr lang="nn-NO" b="1" dirty="0">
                <a:solidFill>
                  <a:srgbClr val="0070C0"/>
                </a:solidFill>
              </a:rPr>
              <a:t>/// Sequential code</a:t>
            </a:r>
          </a:p>
          <a:p>
            <a:pPr marL="0" indent="0">
              <a:buNone/>
            </a:pPr>
            <a:endParaRPr lang="nn-NO" b="1" dirty="0"/>
          </a:p>
          <a:p>
            <a:pPr marL="0" indent="0">
              <a:buNone/>
            </a:pPr>
            <a:r>
              <a:rPr lang="nn-NO" b="1" dirty="0"/>
              <a:t>      </a:t>
            </a:r>
            <a:r>
              <a:rPr lang="nn-NO" b="1" dirty="0">
                <a:solidFill>
                  <a:srgbClr val="00B050"/>
                </a:solidFill>
              </a:rPr>
              <a:t>#pragma acc kernel</a:t>
            </a:r>
            <a:endParaRPr lang="nn-NO" b="1" dirty="0"/>
          </a:p>
          <a:p>
            <a:pPr marL="0" indent="0">
              <a:buNone/>
            </a:pPr>
            <a:r>
              <a:rPr lang="nn-NO" b="1" dirty="0"/>
              <a:t>      </a:t>
            </a: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for( i=0; i &lt;N; i++)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{</a:t>
            </a:r>
          </a:p>
          <a:p>
            <a:pPr marL="0" indent="0">
              <a:buNone/>
            </a:pPr>
            <a:r>
              <a:rPr lang="nn-NO" b="1" dirty="0"/>
              <a:t>           </a:t>
            </a:r>
            <a:r>
              <a:rPr lang="nn-NO" b="1" dirty="0">
                <a:solidFill>
                  <a:srgbClr val="0070C0"/>
                </a:solidFill>
              </a:rPr>
              <a:t>/// Parallel code</a:t>
            </a:r>
          </a:p>
          <a:p>
            <a:pPr marL="0" indent="0">
              <a:buNone/>
            </a:pPr>
            <a:r>
              <a:rPr lang="nn-NO" b="1" dirty="0"/>
              <a:t>      </a:t>
            </a: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1462375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491608"/>
            <a:ext cx="9309359" cy="701474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Development Cycle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746158" y="1821252"/>
            <a:ext cx="8281987" cy="3704853"/>
          </a:xfrm>
        </p:spPr>
        <p:txBody>
          <a:bodyPr>
            <a:normAutofit/>
          </a:bodyPr>
          <a:lstStyle/>
          <a:p>
            <a:r>
              <a:rPr lang="en-IN" sz="2800" dirty="0">
                <a:latin typeface="Trebuchet MS" panose="020B0603020202020204" pitchFamily="34" charset="0"/>
              </a:rPr>
              <a:t>Analyze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Identify code region for parallelization</a:t>
            </a:r>
          </a:p>
          <a:p>
            <a:r>
              <a:rPr lang="en-IN" sz="2800" dirty="0">
                <a:latin typeface="Trebuchet MS" panose="020B0603020202020204" pitchFamily="34" charset="0"/>
              </a:rPr>
              <a:t>Parallelize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Parallelize most time consuming part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Check for correctness</a:t>
            </a:r>
          </a:p>
          <a:p>
            <a:r>
              <a:rPr lang="en-IN" sz="2800" dirty="0">
                <a:latin typeface="Trebuchet MS" panose="020B0603020202020204" pitchFamily="34" charset="0"/>
              </a:rPr>
              <a:t>Optimize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Improve speed-up</a:t>
            </a:r>
            <a:endParaRPr lang="en-IN" dirty="0">
              <a:latin typeface="Trebuchet MS" panose="020B0603020202020204" pitchFamily="34" charset="0"/>
            </a:endParaRPr>
          </a:p>
        </p:txBody>
      </p:sp>
      <p:pic>
        <p:nvPicPr>
          <p:cNvPr id="4" name="Picture 3" descr="OpenACC_Development_Cycl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618" y="1725279"/>
            <a:ext cx="5124959" cy="439635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643811"/>
            <a:ext cx="9309359" cy="660247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Directives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746158" y="1942550"/>
            <a:ext cx="9209605" cy="3704853"/>
          </a:xfrm>
        </p:spPr>
        <p:txBody>
          <a:bodyPr/>
          <a:lstStyle/>
          <a:p>
            <a:r>
              <a:rPr lang="en-IN" sz="3200" dirty="0">
                <a:latin typeface="Trebuchet MS" panose="020B0603020202020204" pitchFamily="34" charset="0"/>
              </a:rPr>
              <a:t>Compute Directives</a:t>
            </a:r>
          </a:p>
          <a:p>
            <a:pPr lvl="1"/>
            <a:r>
              <a:rPr lang="en-IN" sz="2800" dirty="0">
                <a:latin typeface="Trebuchet MS" panose="020B0603020202020204" pitchFamily="34" charset="0"/>
              </a:rPr>
              <a:t>kernel and parallel</a:t>
            </a:r>
          </a:p>
          <a:p>
            <a:r>
              <a:rPr lang="en-IN" sz="3200" dirty="0">
                <a:latin typeface="Trebuchet MS" panose="020B0603020202020204" pitchFamily="34" charset="0"/>
              </a:rPr>
              <a:t>Data Clauses</a:t>
            </a:r>
          </a:p>
          <a:p>
            <a:pPr lvl="1"/>
            <a:r>
              <a:rPr lang="en-IN" sz="2800" dirty="0">
                <a:latin typeface="Trebuchet MS" panose="020B0603020202020204" pitchFamily="34" charset="0"/>
              </a:rPr>
              <a:t>copy, create, </a:t>
            </a:r>
            <a:r>
              <a:rPr lang="en-IN" sz="2800" dirty="0" err="1">
                <a:latin typeface="Trebuchet MS" panose="020B0603020202020204" pitchFamily="34" charset="0"/>
              </a:rPr>
              <a:t>copyin</a:t>
            </a:r>
            <a:r>
              <a:rPr lang="en-IN" sz="2800" dirty="0">
                <a:latin typeface="Trebuchet MS" panose="020B0603020202020204" pitchFamily="34" charset="0"/>
              </a:rPr>
              <a:t>, </a:t>
            </a:r>
            <a:r>
              <a:rPr lang="en-IN" sz="2800" dirty="0" err="1">
                <a:latin typeface="Trebuchet MS" panose="020B0603020202020204" pitchFamily="34" charset="0"/>
              </a:rPr>
              <a:t>copyout</a:t>
            </a:r>
            <a:r>
              <a:rPr lang="en-IN" sz="2800" dirty="0">
                <a:latin typeface="Trebuchet MS" panose="020B0603020202020204" pitchFamily="34" charset="0"/>
              </a:rPr>
              <a:t>, delete and present</a:t>
            </a:r>
          </a:p>
          <a:p>
            <a:r>
              <a:rPr lang="en-IN" sz="3200" dirty="0">
                <a:latin typeface="Trebuchet MS" panose="020B0603020202020204" pitchFamily="34" charset="0"/>
              </a:rPr>
              <a:t>Loop directives</a:t>
            </a:r>
          </a:p>
          <a:p>
            <a:pPr lvl="1"/>
            <a:r>
              <a:rPr lang="en-IN" sz="2800" dirty="0">
                <a:latin typeface="Trebuchet MS" panose="020B0603020202020204" pitchFamily="34" charset="0"/>
              </a:rPr>
              <a:t>loop, collapse, gang, worker, vector, and so on</a:t>
            </a:r>
          </a:p>
          <a:p>
            <a:r>
              <a:rPr lang="en-IN" sz="3200" dirty="0">
                <a:latin typeface="Trebuchet MS" panose="020B0603020202020204" pitchFamily="34" charset="0"/>
              </a:rPr>
              <a:t>Others</a:t>
            </a:r>
          </a:p>
          <a:p>
            <a:pPr lvl="1"/>
            <a:r>
              <a:rPr lang="en-IN" sz="2800" dirty="0">
                <a:latin typeface="Trebuchet MS" panose="020B0603020202020204" pitchFamily="34" charset="0"/>
              </a:rPr>
              <a:t>reduction, atomic, cache, and so on</a:t>
            </a:r>
            <a:endParaRPr lang="en-IN" dirty="0">
              <a:latin typeface="Trebuchet MS" panose="020B0603020202020204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0901" y="487641"/>
            <a:ext cx="9309359" cy="585602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Directives – </a:t>
            </a:r>
            <a:r>
              <a:rPr lang="en-IN" b="1" dirty="0">
                <a:solidFill>
                  <a:srgbClr val="00B050"/>
                </a:solidFill>
              </a:rPr>
              <a:t>kernels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09050" y="1737276"/>
            <a:ext cx="5836531" cy="3704853"/>
          </a:xfrm>
        </p:spPr>
        <p:txBody>
          <a:bodyPr>
            <a:no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Automatic parallelization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Hint to compiler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Developer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No parallel programming knowledge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Compiler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Analyze code region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Identify parallelizable loops 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Accelerate loops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Portable 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A8DDC31-2D5B-3B73-EF4D-BEB47162665A}"/>
              </a:ext>
            </a:extLst>
          </p:cNvPr>
          <p:cNvSpPr txBox="1">
            <a:spLocks/>
          </p:cNvSpPr>
          <p:nvPr/>
        </p:nvSpPr>
        <p:spPr>
          <a:xfrm>
            <a:off x="6310895" y="1875453"/>
            <a:ext cx="4890913" cy="431735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kernels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for (i=0; i&lt;N; i++){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y[i] = 0.0f;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x[i] = (float)(i+1);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for (i=0; i&lt;N; i++){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y[i] = 2.0f * x[i] + y[i];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543625"/>
            <a:ext cx="9309359" cy="548279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Directives – </a:t>
            </a:r>
            <a:r>
              <a:rPr lang="en-IN" b="1" dirty="0">
                <a:solidFill>
                  <a:srgbClr val="00B050"/>
                </a:solidFill>
              </a:rPr>
              <a:t>kernels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10548" y="1828800"/>
            <a:ext cx="5835034" cy="370485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Two loops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Analyze loops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Check data independence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Parallelize loops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Generate accelerator kernels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Use own knowledge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If not certain 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No parallelization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A8DDC31-2D5B-3B73-EF4D-BEB47162665A}"/>
              </a:ext>
            </a:extLst>
          </p:cNvPr>
          <p:cNvSpPr txBox="1">
            <a:spLocks/>
          </p:cNvSpPr>
          <p:nvPr/>
        </p:nvSpPr>
        <p:spPr>
          <a:xfrm>
            <a:off x="6245581" y="1828800"/>
            <a:ext cx="4890913" cy="431735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kernels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for (i=0; i&lt;N; i++){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y[i] = 0.0f;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x[i] = (float)(i+1);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for (i=0; i&lt;N; i++){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y[i] = 2.0f * x[i] + y[i];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68210" y="431657"/>
            <a:ext cx="9309359" cy="604263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Directives – </a:t>
            </a:r>
            <a:r>
              <a:rPr lang="en-IN" b="1" dirty="0">
                <a:solidFill>
                  <a:srgbClr val="00B050"/>
                </a:solidFill>
              </a:rPr>
              <a:t>parallel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sz="quarter" idx="10"/>
          </p:nvPr>
        </p:nvSpPr>
        <p:spPr>
          <a:xfrm>
            <a:off x="578207" y="1828800"/>
            <a:ext cx="8281987" cy="370485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Use with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loop</a:t>
            </a:r>
            <a:r>
              <a:rPr lang="en-IN" sz="2800" dirty="0">
                <a:latin typeface="Trebuchet MS" panose="020B0603020202020204" pitchFamily="34" charset="0"/>
              </a:rPr>
              <a:t> directive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Assertion to compiler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Developer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Identify parallelism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Compiler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Accelerate loops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Portable code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A8DDC31-2D5B-3B73-EF4D-BEB47162665A}"/>
              </a:ext>
            </a:extLst>
          </p:cNvPr>
          <p:cNvSpPr txBox="1">
            <a:spLocks/>
          </p:cNvSpPr>
          <p:nvPr/>
        </p:nvSpPr>
        <p:spPr>
          <a:xfrm>
            <a:off x="6245581" y="1828800"/>
            <a:ext cx="4890913" cy="431735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parallel loop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for (i=0; i&lt;N; i++){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y[i] = 0.0f;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x[i] = (float)(i+1);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}</a:t>
            </a:r>
          </a:p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parallel loop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for (i=0; i&lt;N; i++){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y[i] = 2.0f * x[i] + y[i];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423706"/>
            <a:ext cx="9309359" cy="576271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Directives – </a:t>
            </a:r>
            <a:r>
              <a:rPr lang="en-IN" b="1" dirty="0">
                <a:solidFill>
                  <a:srgbClr val="00B050"/>
                </a:solidFill>
              </a:rPr>
              <a:t>parallel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279370" y="1690623"/>
            <a:ext cx="8281987" cy="3704853"/>
          </a:xfrm>
        </p:spPr>
        <p:txBody>
          <a:bodyPr>
            <a:normAutofit fontScale="25000" lnSpcReduction="20000"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1200" dirty="0">
                <a:latin typeface="Trebuchet MS" panose="020B0603020202020204" pitchFamily="34" charset="0"/>
              </a:rPr>
              <a:t>Two loops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1200" dirty="0">
                <a:latin typeface="Trebuchet MS" panose="020B0603020202020204" pitchFamily="34" charset="0"/>
              </a:rPr>
              <a:t>Each loop – parallel loop directive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1200" dirty="0">
                <a:latin typeface="Trebuchet MS" panose="020B0603020202020204" pitchFamily="34" charset="0"/>
              </a:rPr>
              <a:t>Developer</a:t>
            </a:r>
          </a:p>
          <a:p>
            <a:pPr lvl="1"/>
            <a:r>
              <a:rPr lang="en-IN" sz="9600" dirty="0">
                <a:latin typeface="Trebuchet MS" panose="020B0603020202020204" pitchFamily="34" charset="0"/>
              </a:rPr>
              <a:t>Identify loops</a:t>
            </a:r>
          </a:p>
          <a:p>
            <a:pPr lvl="1"/>
            <a:r>
              <a:rPr lang="en-IN" sz="9600" dirty="0">
                <a:latin typeface="Trebuchet MS" panose="020B0603020202020204" pitchFamily="34" charset="0"/>
              </a:rPr>
              <a:t>Check data independence</a:t>
            </a:r>
          </a:p>
          <a:p>
            <a:pPr lvl="1"/>
            <a:r>
              <a:rPr lang="en-IN" sz="9600" dirty="0">
                <a:latin typeface="Trebuchet MS" panose="020B0603020202020204" pitchFamily="34" charset="0"/>
              </a:rPr>
              <a:t>Loop – Safe for parallelization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11200" dirty="0">
                <a:latin typeface="Trebuchet MS" panose="020B0603020202020204" pitchFamily="34" charset="0"/>
              </a:rPr>
              <a:t>Compiler</a:t>
            </a:r>
          </a:p>
          <a:p>
            <a:pPr lvl="1"/>
            <a:r>
              <a:rPr lang="en-IN" sz="9600" dirty="0">
                <a:latin typeface="Trebuchet MS" panose="020B0603020202020204" pitchFamily="34" charset="0"/>
              </a:rPr>
              <a:t>Parallelize loops</a:t>
            </a:r>
          </a:p>
          <a:p>
            <a:pPr lvl="1"/>
            <a:r>
              <a:rPr lang="en-IN" sz="9600" dirty="0">
                <a:latin typeface="Trebuchet MS" panose="020B0603020202020204" pitchFamily="34" charset="0"/>
              </a:rPr>
              <a:t>Generate accelerator kernels</a:t>
            </a:r>
            <a:endParaRPr lang="en-IN" sz="2000" dirty="0">
              <a:latin typeface="Trebuchet MS" panose="020B0603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A8DDC31-2D5B-3B73-EF4D-BEB47162665A}"/>
              </a:ext>
            </a:extLst>
          </p:cNvPr>
          <p:cNvSpPr txBox="1">
            <a:spLocks/>
          </p:cNvSpPr>
          <p:nvPr/>
        </p:nvSpPr>
        <p:spPr>
          <a:xfrm>
            <a:off x="6301565" y="1847461"/>
            <a:ext cx="4890913" cy="431735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parallel loop</a:t>
            </a:r>
          </a:p>
          <a:p>
            <a:pPr marL="0" indent="0">
              <a:buNone/>
            </a:pPr>
            <a:r>
              <a:rPr lang="nn-NO" b="1" dirty="0"/>
              <a:t>    </a:t>
            </a: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 (i=0; i&lt;N; i++){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y[i] = 0.0f;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x[i] = (float)(i+1);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}</a:t>
            </a:r>
          </a:p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parallel loop</a:t>
            </a:r>
          </a:p>
          <a:p>
            <a:pPr marL="0" indent="0">
              <a:buNone/>
            </a:pPr>
            <a:r>
              <a:rPr lang="nn-NO" b="1" dirty="0"/>
              <a:t>     </a:t>
            </a: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 (i=0; i&lt;N; i++){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y[i] = 2.0f * x[i] + y[i];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559837"/>
            <a:ext cx="9309359" cy="622924"/>
          </a:xfrm>
        </p:spPr>
        <p:txBody>
          <a:bodyPr/>
          <a:lstStyle/>
          <a:p>
            <a:pPr algn="ctr"/>
            <a:r>
              <a:rPr lang="en-US" b="1" dirty="0"/>
              <a:t>Topics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62182" y="1905227"/>
            <a:ext cx="8281987" cy="3704853"/>
          </a:xfrm>
        </p:spPr>
        <p:txBody>
          <a:bodyPr>
            <a:normAutofit/>
          </a:bodyPr>
          <a:lstStyle/>
          <a:p>
            <a:r>
              <a:rPr lang="en-US" sz="2400" b="1" dirty="0"/>
              <a:t>Computing with Accelerators</a:t>
            </a:r>
          </a:p>
          <a:p>
            <a:r>
              <a:rPr lang="en-US" sz="2400" b="1" dirty="0"/>
              <a:t>Heterogeneous Computing</a:t>
            </a:r>
          </a:p>
          <a:p>
            <a:r>
              <a:rPr lang="en-US" sz="2400" b="1" dirty="0"/>
              <a:t>OpenACC</a:t>
            </a:r>
          </a:p>
          <a:p>
            <a:r>
              <a:rPr lang="en-US" sz="2400" b="1" dirty="0"/>
              <a:t>Development Cycle</a:t>
            </a:r>
          </a:p>
          <a:p>
            <a:r>
              <a:rPr lang="en-US" sz="2400" b="1" dirty="0"/>
              <a:t>Compute Directives</a:t>
            </a:r>
          </a:p>
          <a:p>
            <a:r>
              <a:rPr lang="en-US" sz="2400" b="1" dirty="0"/>
              <a:t>Data Clauses</a:t>
            </a:r>
          </a:p>
          <a:p>
            <a:r>
              <a:rPr lang="en-US" sz="2400" b="1" dirty="0"/>
              <a:t>Vector Addition Example</a:t>
            </a:r>
            <a:endParaRPr lang="en-US" b="1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4429" y="400435"/>
            <a:ext cx="9309359" cy="566941"/>
          </a:xfrm>
        </p:spPr>
        <p:txBody>
          <a:bodyPr/>
          <a:lstStyle/>
          <a:p>
            <a:pPr algn="ctr"/>
            <a:r>
              <a:rPr lang="en-IN" b="1" dirty="0">
                <a:solidFill>
                  <a:srgbClr val="00B050"/>
                </a:solidFill>
              </a:rPr>
              <a:t>kernels</a:t>
            </a:r>
            <a:r>
              <a:rPr lang="en-IN" b="1" dirty="0"/>
              <a:t> v/s </a:t>
            </a:r>
            <a:r>
              <a:rPr lang="en-IN" b="1" dirty="0">
                <a:solidFill>
                  <a:srgbClr val="00B050"/>
                </a:solidFill>
              </a:rPr>
              <a:t>parallel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20891" y="1822757"/>
            <a:ext cx="5427538" cy="4438084"/>
          </a:xfrm>
        </p:spPr>
        <p:txBody>
          <a:bodyPr>
            <a:normAutofit/>
          </a:bodyPr>
          <a:lstStyle/>
          <a:p>
            <a:pPr defTabSz="914400">
              <a:lnSpc>
                <a:spcPct val="90000"/>
              </a:lnSpc>
              <a:spcAft>
                <a:spcPts val="0"/>
              </a:spcAft>
              <a:buClrTx/>
              <a:buSzTx/>
              <a:defRPr/>
            </a:pPr>
            <a:r>
              <a:rPr lang="en-IN" sz="2800" b="1" dirty="0">
                <a:solidFill>
                  <a:srgbClr val="00B050"/>
                </a:solidFill>
                <a:ea typeface="+mn-ea"/>
                <a:cs typeface="+mn-cs"/>
              </a:rPr>
              <a:t>kernels</a:t>
            </a:r>
          </a:p>
          <a:p>
            <a:pPr marL="685800" lvl="1" indent="-228600">
              <a:lnSpc>
                <a:spcPct val="90000"/>
              </a:lnSpc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More implicit</a:t>
            </a:r>
          </a:p>
          <a:p>
            <a:pPr marL="685800" lvl="1" indent="-228600">
              <a:lnSpc>
                <a:spcPct val="90000"/>
              </a:lnSpc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More freedom to compiler </a:t>
            </a:r>
          </a:p>
          <a:p>
            <a:pPr marL="685800" lvl="1" indent="-228600">
              <a:lnSpc>
                <a:spcPct val="90000"/>
              </a:lnSpc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Compiler finds parallelism</a:t>
            </a:r>
          </a:p>
          <a:p>
            <a:pPr marL="685800" lvl="1" indent="-228600">
              <a:lnSpc>
                <a:spcPct val="90000"/>
              </a:lnSpc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Compiler ensures safe parallelism</a:t>
            </a:r>
          </a:p>
          <a:p>
            <a:pPr marL="685800" lvl="1" indent="-228600">
              <a:lnSpc>
                <a:spcPct val="90000"/>
              </a:lnSpc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Compiler maps parallelism</a:t>
            </a:r>
          </a:p>
          <a:p>
            <a:pPr marL="685800" lvl="1" indent="-228600">
              <a:lnSpc>
                <a:spcPct val="90000"/>
              </a:lnSpc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Compiler generates accelerator kernels</a:t>
            </a:r>
          </a:p>
          <a:p>
            <a:pPr lvl="1"/>
            <a:endParaRPr lang="en-IN" dirty="0"/>
          </a:p>
          <a:p>
            <a:pPr lvl="1"/>
            <a:endParaRPr lang="en-IN" dirty="0"/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6189109" y="1822756"/>
            <a:ext cx="5427537" cy="463480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R="0" lvl="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IN" sz="2800" b="1" i="0" u="none" strike="noStrike" kern="1200" cap="none" spc="0" normalizeH="0" baseline="0" noProof="0" dirty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parallel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More explicit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Less freedom to compiler 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Developer finds parallelism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Developer ensures safe parallelism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Compiler maps parallelism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Compiler generates accelerator kernels</a:t>
            </a:r>
          </a:p>
          <a:p>
            <a:pPr marL="685800" lvl="1" indent="-2286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endParaRPr lang="en-IN" sz="2800" dirty="0"/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17385" y="304542"/>
            <a:ext cx="9309359" cy="659073"/>
          </a:xfrm>
        </p:spPr>
        <p:txBody>
          <a:bodyPr/>
          <a:lstStyle/>
          <a:p>
            <a:pPr algn="ctr"/>
            <a:r>
              <a:rPr lang="en-IN" b="1" dirty="0">
                <a:solidFill>
                  <a:srgbClr val="00B050"/>
                </a:solidFill>
              </a:rPr>
              <a:t>kernels</a:t>
            </a:r>
            <a:r>
              <a:rPr lang="en-IN" b="1" dirty="0"/>
              <a:t> v/s </a:t>
            </a:r>
            <a:r>
              <a:rPr lang="en-IN" b="1" dirty="0">
                <a:solidFill>
                  <a:srgbClr val="00B050"/>
                </a:solidFill>
              </a:rPr>
              <a:t>parallel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33965" y="1703679"/>
            <a:ext cx="8281987" cy="370485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#</a:t>
            </a:r>
            <a:r>
              <a:rPr lang="en-IN" sz="2400" dirty="0" err="1">
                <a:solidFill>
                  <a:srgbClr val="00B050"/>
                </a:solidFill>
                <a:latin typeface="Trebuchet MS" panose="020B0603020202020204" pitchFamily="34" charset="0"/>
              </a:rPr>
              <a:t>pragma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 acc kernels</a:t>
            </a:r>
          </a:p>
          <a:p>
            <a:pPr marL="228600" indent="-228600">
              <a:lnSpc>
                <a:spcPct val="70000"/>
              </a:lnSpc>
              <a:buNone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{</a:t>
            </a:r>
          </a:p>
          <a:p>
            <a:pPr marL="228600" indent="-228600">
              <a:lnSpc>
                <a:spcPct val="70000"/>
              </a:lnSpc>
              <a:buNone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    for (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i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=0; 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i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&lt;n; 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i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++)</a:t>
            </a:r>
          </a:p>
          <a:p>
            <a:pPr marL="228600" indent="-228600">
              <a:lnSpc>
                <a:spcPct val="70000"/>
              </a:lnSpc>
              <a:buNone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        a[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i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] = 3.0f*(float)(i+1);</a:t>
            </a:r>
          </a:p>
          <a:p>
            <a:pPr marL="228600" indent="-228600">
              <a:lnSpc>
                <a:spcPct val="70000"/>
              </a:lnSpc>
              <a:buNone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    for (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i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=0; 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i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&lt;n; 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i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++)</a:t>
            </a:r>
          </a:p>
          <a:p>
            <a:pPr marL="228600" indent="-228600">
              <a:lnSpc>
                <a:spcPct val="70000"/>
              </a:lnSpc>
              <a:buNone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        b[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i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] = 2.0f*a[</a:t>
            </a:r>
            <a:r>
              <a:rPr lang="en-IN" sz="24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i</a:t>
            </a: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];</a:t>
            </a:r>
          </a:p>
          <a:p>
            <a:pPr marL="228600" indent="-228600">
              <a:lnSpc>
                <a:spcPct val="70000"/>
              </a:lnSpc>
              <a:buNone/>
            </a:pPr>
            <a:r>
              <a:rPr lang="en-IN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  <a:ea typeface="+mn-ea"/>
                <a:cs typeface="+mn-cs"/>
              </a:rPr>
              <a:t>}</a:t>
            </a:r>
          </a:p>
          <a:p>
            <a:pPr lvl="1"/>
            <a:endParaRPr lang="en-IN" dirty="0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33965" y="5514685"/>
            <a:ext cx="5427537" cy="105860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</a:pP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Generate two kernels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</a:pP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Implicit barrier between loops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</a:pPr>
            <a:endParaRPr lang="en-IN" sz="2800" dirty="0"/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6172065" y="1848635"/>
            <a:ext cx="5427537" cy="3491115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#</a:t>
            </a:r>
            <a:r>
              <a:rPr lang="en-IN" sz="2800" dirty="0" err="1">
                <a:solidFill>
                  <a:srgbClr val="00B050"/>
                </a:solidFill>
                <a:latin typeface="Trebuchet MS" panose="020B0603020202020204" pitchFamily="34" charset="0"/>
              </a:rPr>
              <a:t>pragma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 acc parallel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{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    #</a:t>
            </a:r>
            <a:r>
              <a:rPr lang="en-IN" sz="2800" dirty="0" err="1">
                <a:solidFill>
                  <a:srgbClr val="00B050"/>
                </a:solidFill>
                <a:latin typeface="Trebuchet MS" panose="020B0603020202020204" pitchFamily="34" charset="0"/>
              </a:rPr>
              <a:t>pragma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 acc loop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IN" sz="2800" dirty="0">
                <a:latin typeface="Trebuchet MS" panose="020B0603020202020204" pitchFamily="34" charset="0"/>
              </a:rPr>
              <a:t>    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for (</a:t>
            </a:r>
            <a:r>
              <a:rPr lang="en-IN" sz="28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i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=0; </a:t>
            </a:r>
            <a:r>
              <a:rPr lang="en-IN" sz="28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i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&lt;n; </a:t>
            </a:r>
            <a:r>
              <a:rPr lang="en-IN" sz="28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i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++) 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         a[</a:t>
            </a:r>
            <a:r>
              <a:rPr lang="en-IN" sz="28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i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] = 3.0f*(float)(i+1);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    #</a:t>
            </a:r>
            <a:r>
              <a:rPr lang="en-IN" sz="2800" dirty="0" err="1">
                <a:solidFill>
                  <a:srgbClr val="00B050"/>
                </a:solidFill>
                <a:latin typeface="Trebuchet MS" panose="020B0603020202020204" pitchFamily="34" charset="0"/>
              </a:rPr>
              <a:t>pragma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 acc loop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    for (</a:t>
            </a:r>
            <a:r>
              <a:rPr lang="en-IN" sz="28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i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=0; </a:t>
            </a:r>
            <a:r>
              <a:rPr lang="en-IN" sz="28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i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&lt;n; </a:t>
            </a:r>
            <a:r>
              <a:rPr lang="en-IN" sz="28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i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++) 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         b[</a:t>
            </a:r>
            <a:r>
              <a:rPr lang="en-IN" sz="28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i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] = 2.0f*a[</a:t>
            </a:r>
            <a:r>
              <a:rPr lang="en-IN" sz="2800" dirty="0" err="1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i</a:t>
            </a: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];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</a:pP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  <a:latin typeface="Trebuchet MS" panose="020B0603020202020204" pitchFamily="34" charset="0"/>
              </a:rPr>
              <a:t>}</a:t>
            </a:r>
            <a:endParaRPr kumimoji="0" lang="en-IN" sz="24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95000"/>
                  <a:lumOff val="5000"/>
                </a:schemeClr>
              </a:solidFill>
              <a:effectLst/>
              <a:uLnTx/>
              <a:uFillTx/>
              <a:latin typeface="Trebuchet MS" panose="020B0603020202020204" pitchFamily="34" charset="0"/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6160571" y="5477314"/>
            <a:ext cx="5427537" cy="10959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</a:pP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Generate one kernel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</a:pPr>
            <a:r>
              <a:rPr lang="en-IN" sz="28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No barrier between loops</a:t>
            </a:r>
          </a:p>
          <a:p>
            <a:pPr marL="228600" lvl="0" indent="-228600">
              <a:lnSpc>
                <a:spcPct val="90000"/>
              </a:lnSpc>
              <a:spcBef>
                <a:spcPts val="1000"/>
              </a:spcBef>
              <a:buFont typeface="Arial" pitchFamily="34" charset="0"/>
              <a:buChar char="•"/>
            </a:pPr>
            <a:endParaRPr lang="en-IN" sz="2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398834"/>
            <a:ext cx="9309359" cy="566941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Data Clauses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671513" y="1586205"/>
            <a:ext cx="8281987" cy="4872962"/>
          </a:xfrm>
        </p:spPr>
        <p:txBody>
          <a:bodyPr/>
          <a:lstStyle/>
          <a:p>
            <a:r>
              <a:rPr lang="en-IN" sz="2800" dirty="0">
                <a:latin typeface="Trebuchet MS" panose="020B0603020202020204" pitchFamily="34" charset="0"/>
              </a:rPr>
              <a:t>Additional control over data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How data is created ?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When data is created ?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When data is copied ?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What is source of data ?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Where data is copied ? </a:t>
            </a:r>
          </a:p>
          <a:p>
            <a:r>
              <a:rPr lang="en-IN" sz="2800" dirty="0">
                <a:latin typeface="Trebuchet MS" panose="020B0603020202020204" pitchFamily="34" charset="0"/>
              </a:rPr>
              <a:t>Add to</a:t>
            </a:r>
          </a:p>
          <a:p>
            <a:pPr lvl="1"/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parallel</a:t>
            </a:r>
            <a:r>
              <a:rPr lang="en-IN" sz="2400" dirty="0">
                <a:latin typeface="Trebuchet MS" panose="020B0603020202020204" pitchFamily="34" charset="0"/>
              </a:rPr>
              <a:t>, or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kernels </a:t>
            </a:r>
            <a:r>
              <a:rPr lang="en-IN" sz="2400" dirty="0">
                <a:latin typeface="Trebuchet MS" panose="020B0603020202020204" pitchFamily="34" charset="0"/>
              </a:rPr>
              <a:t>directives</a:t>
            </a:r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398834"/>
            <a:ext cx="9309359" cy="632255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Data Clauses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20803" y="1399291"/>
            <a:ext cx="8281987" cy="3704853"/>
          </a:xfrm>
        </p:spPr>
        <p:txBody>
          <a:bodyPr/>
          <a:lstStyle/>
          <a:p>
            <a:pPr>
              <a:spcBef>
                <a:spcPts val="600"/>
              </a:spcBef>
            </a:pPr>
            <a:r>
              <a:rPr lang="en-IN" sz="3200" b="1" dirty="0">
                <a:solidFill>
                  <a:srgbClr val="00B050"/>
                </a:solidFill>
                <a:latin typeface="Trebuchet MS" panose="020B0603020202020204" pitchFamily="34" charset="0"/>
              </a:rPr>
              <a:t>copy</a:t>
            </a:r>
          </a:p>
          <a:p>
            <a:pPr lvl="1">
              <a:spcBef>
                <a:spcPts val="600"/>
              </a:spcBef>
            </a:pPr>
            <a:r>
              <a:rPr lang="en-IN" sz="2400" dirty="0">
                <a:latin typeface="Trebuchet MS" panose="020B0603020202020204" pitchFamily="34" charset="0"/>
              </a:rPr>
              <a:t>Create space for variables on device</a:t>
            </a:r>
          </a:p>
          <a:p>
            <a:pPr lvl="1">
              <a:spcBef>
                <a:spcPts val="600"/>
              </a:spcBef>
            </a:pPr>
            <a:r>
              <a:rPr lang="en-IN" sz="2400" dirty="0">
                <a:latin typeface="Trebuchet MS" panose="020B0603020202020204" pitchFamily="34" charset="0"/>
              </a:rPr>
              <a:t>Initialize variables by copying data to device at beginning</a:t>
            </a:r>
          </a:p>
          <a:p>
            <a:pPr lvl="1">
              <a:spcBef>
                <a:spcPts val="600"/>
              </a:spcBef>
            </a:pPr>
            <a:r>
              <a:rPr lang="en-IN" sz="2400" dirty="0">
                <a:latin typeface="Trebuchet MS" panose="020B0603020202020204" pitchFamily="34" charset="0"/>
              </a:rPr>
              <a:t>Copy results back to host at end</a:t>
            </a:r>
          </a:p>
          <a:p>
            <a:pPr lvl="1">
              <a:spcBef>
                <a:spcPts val="600"/>
              </a:spcBef>
            </a:pPr>
            <a:r>
              <a:rPr lang="en-IN" sz="2400" dirty="0">
                <a:latin typeface="Trebuchet MS" panose="020B0603020202020204" pitchFamily="34" charset="0"/>
              </a:rPr>
              <a:t>Release space on device when done </a:t>
            </a:r>
          </a:p>
          <a:p>
            <a:pPr>
              <a:spcBef>
                <a:spcPts val="600"/>
              </a:spcBef>
            </a:pPr>
            <a:r>
              <a:rPr lang="en-IN" sz="2800" b="1" dirty="0" err="1">
                <a:solidFill>
                  <a:srgbClr val="00B050"/>
                </a:solidFill>
                <a:latin typeface="Trebuchet MS" panose="020B0603020202020204" pitchFamily="34" charset="0"/>
              </a:rPr>
              <a:t>copyin</a:t>
            </a:r>
            <a:endParaRPr lang="en-IN" sz="2800" b="1" dirty="0">
              <a:solidFill>
                <a:srgbClr val="00B050"/>
              </a:solidFill>
              <a:latin typeface="Trebuchet MS" panose="020B0603020202020204" pitchFamily="34" charset="0"/>
            </a:endParaRPr>
          </a:p>
          <a:p>
            <a:pPr lvl="1">
              <a:spcBef>
                <a:spcPts val="600"/>
              </a:spcBef>
            </a:pPr>
            <a:r>
              <a:rPr lang="en-IN" sz="2400" dirty="0">
                <a:latin typeface="Trebuchet MS" panose="020B0603020202020204" pitchFamily="34" charset="0"/>
              </a:rPr>
              <a:t>Create space for variables on device</a:t>
            </a:r>
          </a:p>
          <a:p>
            <a:pPr lvl="1">
              <a:spcBef>
                <a:spcPts val="600"/>
              </a:spcBef>
            </a:pPr>
            <a:r>
              <a:rPr lang="en-IN" sz="2400" dirty="0">
                <a:latin typeface="Trebuchet MS" panose="020B0603020202020204" pitchFamily="34" charset="0"/>
              </a:rPr>
              <a:t>Initialize variables by copying data to device at beginning</a:t>
            </a:r>
          </a:p>
          <a:p>
            <a:pPr lvl="1">
              <a:spcBef>
                <a:spcPts val="600"/>
              </a:spcBef>
            </a:pPr>
            <a:r>
              <a:rPr lang="en-IN" sz="2400" dirty="0">
                <a:latin typeface="Trebuchet MS" panose="020B0603020202020204" pitchFamily="34" charset="0"/>
              </a:rPr>
              <a:t>Release space on device when done </a:t>
            </a:r>
          </a:p>
          <a:p>
            <a:pPr lvl="1">
              <a:spcBef>
                <a:spcPts val="600"/>
              </a:spcBef>
            </a:pPr>
            <a:r>
              <a:rPr lang="en-IN" sz="2400" dirty="0">
                <a:solidFill>
                  <a:srgbClr val="FF0000"/>
                </a:solidFill>
                <a:latin typeface="Trebuchet MS" panose="020B0603020202020204" pitchFamily="34" charset="0"/>
              </a:rPr>
              <a:t>Do not</a:t>
            </a:r>
            <a:r>
              <a:rPr lang="en-IN" sz="2400" dirty="0">
                <a:latin typeface="Trebuchet MS" panose="020B0603020202020204" pitchFamily="34" charset="0"/>
              </a:rPr>
              <a:t> copy results back to host at end</a:t>
            </a:r>
          </a:p>
          <a:p>
            <a:pPr lvl="1"/>
            <a:endParaRPr lang="en-IN" dirty="0"/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531844"/>
            <a:ext cx="9309359" cy="604263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Data Clauses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044737" y="1699953"/>
            <a:ext cx="8281987" cy="3704853"/>
          </a:xfrm>
        </p:spPr>
        <p:txBody>
          <a:bodyPr/>
          <a:lstStyle/>
          <a:p>
            <a:r>
              <a:rPr lang="en-IN" sz="2800" b="1" dirty="0" err="1">
                <a:solidFill>
                  <a:srgbClr val="00B050"/>
                </a:solidFill>
                <a:latin typeface="Trebuchet MS" panose="020B0603020202020204" pitchFamily="34" charset="0"/>
              </a:rPr>
              <a:t>copyout</a:t>
            </a:r>
            <a:endParaRPr lang="en-IN" sz="2800" b="1" dirty="0">
              <a:solidFill>
                <a:srgbClr val="00B050"/>
              </a:solidFill>
              <a:latin typeface="Trebuchet MS" panose="020B0603020202020204" pitchFamily="34" charset="0"/>
            </a:endParaRP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Create space for variables on device</a:t>
            </a:r>
          </a:p>
          <a:p>
            <a:pPr lvl="1"/>
            <a:r>
              <a:rPr lang="en-IN" sz="2400" dirty="0">
                <a:solidFill>
                  <a:srgbClr val="FF0000"/>
                </a:solidFill>
                <a:latin typeface="Trebuchet MS" panose="020B0603020202020204" pitchFamily="34" charset="0"/>
              </a:rPr>
              <a:t>Do not</a:t>
            </a:r>
            <a:r>
              <a:rPr lang="en-IN" sz="2400" dirty="0">
                <a:latin typeface="Trebuchet MS" panose="020B0603020202020204" pitchFamily="34" charset="0"/>
              </a:rPr>
              <a:t> initialize variables at beginning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Copy results back to host at end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Release space on device when done </a:t>
            </a:r>
          </a:p>
          <a:p>
            <a:r>
              <a:rPr lang="en-IN" sz="2800" b="1" dirty="0">
                <a:solidFill>
                  <a:srgbClr val="00B050"/>
                </a:solidFill>
                <a:latin typeface="Trebuchet MS" panose="020B0603020202020204" pitchFamily="34" charset="0"/>
              </a:rPr>
              <a:t>create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Create space for variables on device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Release space on device when done </a:t>
            </a:r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317240"/>
            <a:ext cx="9309359" cy="585602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Data Clauses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88754" y="1746607"/>
            <a:ext cx="8281987" cy="3704853"/>
          </a:xfrm>
        </p:spPr>
        <p:txBody>
          <a:bodyPr/>
          <a:lstStyle/>
          <a:p>
            <a:r>
              <a:rPr lang="en-IN" sz="2800" b="1" dirty="0">
                <a:solidFill>
                  <a:srgbClr val="00B050"/>
                </a:solidFill>
                <a:latin typeface="Trebuchet MS" panose="020B0603020202020204" pitchFamily="34" charset="0"/>
              </a:rPr>
              <a:t>present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List variables already present on device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No further action 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Data region at higher level routine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90901" y="419041"/>
            <a:ext cx="9309359" cy="585602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Data Clauses – </a:t>
            </a:r>
            <a:r>
              <a:rPr lang="en-IN" b="1" dirty="0">
                <a:solidFill>
                  <a:srgbClr val="00B050"/>
                </a:solidFill>
              </a:rPr>
              <a:t>copy</a:t>
            </a:r>
            <a:r>
              <a:rPr lang="en-IN" b="1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531554" y="2007864"/>
            <a:ext cx="8281987" cy="3704853"/>
          </a:xfrm>
        </p:spPr>
        <p:txBody>
          <a:bodyPr/>
          <a:lstStyle/>
          <a:p>
            <a:r>
              <a:rPr lang="en-IN" sz="2800" dirty="0">
                <a:latin typeface="Trebuchet MS" panose="020B0603020202020204" pitchFamily="34" charset="0"/>
              </a:rPr>
              <a:t>Create space for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a</a:t>
            </a:r>
            <a:r>
              <a:rPr lang="en-IN" sz="2800" dirty="0">
                <a:latin typeface="Trebuchet MS" panose="020B0603020202020204" pitchFamily="34" charset="0"/>
              </a:rPr>
              <a:t>,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b</a:t>
            </a:r>
            <a:r>
              <a:rPr lang="en-IN" sz="2800" dirty="0">
                <a:latin typeface="Trebuchet MS" panose="020B0603020202020204" pitchFamily="34" charset="0"/>
              </a:rPr>
              <a:t>,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c</a:t>
            </a:r>
            <a:r>
              <a:rPr lang="en-IN" sz="2800" dirty="0">
                <a:latin typeface="Trebuchet MS" panose="020B0603020202020204" pitchFamily="34" charset="0"/>
              </a:rPr>
              <a:t> </a:t>
            </a:r>
          </a:p>
          <a:p>
            <a:r>
              <a:rPr lang="en-IN" sz="2800" dirty="0">
                <a:latin typeface="Trebuchet MS" panose="020B0603020202020204" pitchFamily="34" charset="0"/>
              </a:rPr>
              <a:t>Copy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a</a:t>
            </a:r>
            <a:r>
              <a:rPr lang="en-IN" sz="2800" dirty="0">
                <a:latin typeface="Trebuchet MS" panose="020B0603020202020204" pitchFamily="34" charset="0"/>
              </a:rPr>
              <a:t>,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b</a:t>
            </a:r>
            <a:r>
              <a:rPr lang="en-IN" sz="2800" dirty="0">
                <a:latin typeface="Trebuchet MS" panose="020B0603020202020204" pitchFamily="34" charset="0"/>
              </a:rPr>
              <a:t>,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c </a:t>
            </a:r>
            <a:r>
              <a:rPr lang="en-IN" sz="2800" dirty="0">
                <a:latin typeface="Trebuchet MS" panose="020B0603020202020204" pitchFamily="34" charset="0"/>
              </a:rPr>
              <a:t>data at beginning</a:t>
            </a:r>
          </a:p>
          <a:p>
            <a:r>
              <a:rPr lang="en-IN" sz="2800" dirty="0">
                <a:latin typeface="Trebuchet MS" panose="020B0603020202020204" pitchFamily="34" charset="0"/>
              </a:rPr>
              <a:t>Copy back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a</a:t>
            </a:r>
            <a:r>
              <a:rPr lang="en-IN" sz="2800" dirty="0">
                <a:latin typeface="Trebuchet MS" panose="020B0603020202020204" pitchFamily="34" charset="0"/>
              </a:rPr>
              <a:t>,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b</a:t>
            </a:r>
            <a:r>
              <a:rPr lang="en-IN" sz="2800" dirty="0">
                <a:latin typeface="Trebuchet MS" panose="020B0603020202020204" pitchFamily="34" charset="0"/>
              </a:rPr>
              <a:t>,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c </a:t>
            </a:r>
            <a:r>
              <a:rPr lang="en-IN" sz="2800" dirty="0">
                <a:latin typeface="Trebuchet MS" panose="020B0603020202020204" pitchFamily="34" charset="0"/>
              </a:rPr>
              <a:t>data at end</a:t>
            </a:r>
          </a:p>
          <a:p>
            <a:r>
              <a:rPr lang="en-IN" sz="2800" dirty="0">
                <a:latin typeface="Trebuchet MS" panose="020B0603020202020204" pitchFamily="34" charset="0"/>
              </a:rPr>
              <a:t>Release space for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a</a:t>
            </a:r>
            <a:r>
              <a:rPr lang="en-IN" sz="2800" dirty="0">
                <a:latin typeface="Trebuchet MS" panose="020B0603020202020204" pitchFamily="34" charset="0"/>
              </a:rPr>
              <a:t>,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b</a:t>
            </a:r>
            <a:r>
              <a:rPr lang="en-IN" sz="2800" dirty="0">
                <a:latin typeface="Trebuchet MS" panose="020B0603020202020204" pitchFamily="34" charset="0"/>
              </a:rPr>
              <a:t>, </a:t>
            </a:r>
            <a:r>
              <a:rPr lang="en-IN" sz="2800" dirty="0">
                <a:solidFill>
                  <a:srgbClr val="00B050"/>
                </a:solidFill>
                <a:latin typeface="Trebuchet MS" panose="020B0603020202020204" pitchFamily="34" charset="0"/>
              </a:rPr>
              <a:t>c</a:t>
            </a:r>
            <a:endParaRPr lang="en-IN" sz="2800" dirty="0">
              <a:latin typeface="Trebuchet MS" panose="020B0603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A8DDC31-2D5B-3B73-EF4D-BEB47162665A}"/>
              </a:ext>
            </a:extLst>
          </p:cNvPr>
          <p:cNvSpPr txBox="1">
            <a:spLocks/>
          </p:cNvSpPr>
          <p:nvPr/>
        </p:nvSpPr>
        <p:spPr>
          <a:xfrm>
            <a:off x="5710335" y="1782147"/>
            <a:ext cx="5483054" cy="431735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data copy(a, b, c)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/>
              <a:t>     </a:t>
            </a:r>
            <a:r>
              <a:rPr lang="nn-NO" b="1" dirty="0">
                <a:solidFill>
                  <a:srgbClr val="00B050"/>
                </a:solidFill>
              </a:rPr>
              <a:t>#pragma acc parallel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{</a:t>
            </a:r>
          </a:p>
          <a:p>
            <a:pPr marL="0" indent="0">
              <a:buNone/>
            </a:pPr>
            <a:r>
              <a:rPr lang="nn-NO" b="1" dirty="0"/>
              <a:t>          </a:t>
            </a:r>
            <a:r>
              <a:rPr lang="nn-NO" b="1" dirty="0">
                <a:solidFill>
                  <a:srgbClr val="00B050"/>
                </a:solidFill>
              </a:rPr>
              <a:t>#pragma acc loop</a:t>
            </a:r>
          </a:p>
          <a:p>
            <a:pPr marL="0" indent="0">
              <a:buNone/>
            </a:pPr>
            <a:r>
              <a:rPr lang="nn-NO" b="1" dirty="0"/>
              <a:t>          </a:t>
            </a: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 (i = 0; i &lt; N; i++) 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       c[i] = a[i] * b[i];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3526" y="597159"/>
            <a:ext cx="9784671" cy="774441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Data Clauses – </a:t>
            </a:r>
            <a:r>
              <a:rPr lang="en-IN" b="1" dirty="0" err="1">
                <a:solidFill>
                  <a:srgbClr val="00B050"/>
                </a:solidFill>
              </a:rPr>
              <a:t>copyin</a:t>
            </a:r>
            <a:r>
              <a:rPr lang="en-IN" b="1" dirty="0">
                <a:solidFill>
                  <a:srgbClr val="00B050"/>
                </a:solidFill>
              </a:rPr>
              <a:t> &amp; </a:t>
            </a:r>
            <a:r>
              <a:rPr lang="en-IN" b="1" dirty="0" err="1">
                <a:solidFill>
                  <a:srgbClr val="00B050"/>
                </a:solidFill>
              </a:rPr>
              <a:t>copyout</a:t>
            </a:r>
            <a:r>
              <a:rPr lang="en-IN" b="1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232975" y="1791477"/>
            <a:ext cx="3555254" cy="3704853"/>
          </a:xfrm>
        </p:spPr>
        <p:txBody>
          <a:bodyPr/>
          <a:lstStyle/>
          <a:p>
            <a:r>
              <a:rPr lang="en-IN" sz="2400" dirty="0">
                <a:latin typeface="Trebuchet MS" panose="020B0603020202020204" pitchFamily="34" charset="0"/>
              </a:rPr>
              <a:t>Create space for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a</a:t>
            </a:r>
            <a:r>
              <a:rPr lang="en-IN" sz="2400" dirty="0">
                <a:latin typeface="Trebuchet MS" panose="020B0603020202020204" pitchFamily="34" charset="0"/>
              </a:rPr>
              <a:t>,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b</a:t>
            </a:r>
            <a:r>
              <a:rPr lang="en-IN" sz="2400" dirty="0">
                <a:latin typeface="Trebuchet MS" panose="020B0603020202020204" pitchFamily="34" charset="0"/>
              </a:rPr>
              <a:t>,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c</a:t>
            </a:r>
            <a:r>
              <a:rPr lang="en-IN" sz="2400" dirty="0">
                <a:latin typeface="Trebuchet MS" panose="020B0603020202020204" pitchFamily="34" charset="0"/>
              </a:rPr>
              <a:t> </a:t>
            </a:r>
          </a:p>
          <a:p>
            <a:r>
              <a:rPr lang="en-IN" sz="2400" dirty="0">
                <a:latin typeface="Trebuchet MS" panose="020B0603020202020204" pitchFamily="34" charset="0"/>
              </a:rPr>
              <a:t>Copy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a</a:t>
            </a:r>
            <a:r>
              <a:rPr lang="en-IN" sz="2400" dirty="0">
                <a:latin typeface="Trebuchet MS" panose="020B0603020202020204" pitchFamily="34" charset="0"/>
              </a:rPr>
              <a:t>,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b </a:t>
            </a:r>
            <a:r>
              <a:rPr lang="en-IN" sz="2400" dirty="0">
                <a:latin typeface="Trebuchet MS" panose="020B0603020202020204" pitchFamily="34" charset="0"/>
              </a:rPr>
              <a:t>data at beginning</a:t>
            </a:r>
          </a:p>
          <a:p>
            <a:r>
              <a:rPr lang="en-IN" sz="2400" dirty="0">
                <a:latin typeface="Trebuchet MS" panose="020B0603020202020204" pitchFamily="34" charset="0"/>
              </a:rPr>
              <a:t>Copy back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c </a:t>
            </a:r>
            <a:r>
              <a:rPr lang="en-IN" sz="2400" dirty="0">
                <a:latin typeface="Trebuchet MS" panose="020B0603020202020204" pitchFamily="34" charset="0"/>
              </a:rPr>
              <a:t>data at end</a:t>
            </a:r>
          </a:p>
          <a:p>
            <a:r>
              <a:rPr lang="en-IN" sz="2400" dirty="0">
                <a:latin typeface="Trebuchet MS" panose="020B0603020202020204" pitchFamily="34" charset="0"/>
              </a:rPr>
              <a:t>Release space for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a</a:t>
            </a:r>
            <a:r>
              <a:rPr lang="en-IN" sz="2400" dirty="0">
                <a:latin typeface="Trebuchet MS" panose="020B0603020202020204" pitchFamily="34" charset="0"/>
              </a:rPr>
              <a:t>,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b</a:t>
            </a:r>
            <a:r>
              <a:rPr lang="en-IN" sz="2400" dirty="0">
                <a:latin typeface="Trebuchet MS" panose="020B0603020202020204" pitchFamily="34" charset="0"/>
              </a:rPr>
              <a:t>, </a:t>
            </a:r>
            <a:r>
              <a:rPr lang="en-IN" sz="2400" dirty="0">
                <a:solidFill>
                  <a:srgbClr val="00B050"/>
                </a:solidFill>
                <a:latin typeface="Trebuchet MS" panose="020B0603020202020204" pitchFamily="34" charset="0"/>
              </a:rPr>
              <a:t>c</a:t>
            </a:r>
            <a:endParaRPr lang="en-IN" sz="2400" dirty="0">
              <a:latin typeface="Trebuchet MS" panose="020B06030202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A8DDC31-2D5B-3B73-EF4D-BEB47162665A}"/>
              </a:ext>
            </a:extLst>
          </p:cNvPr>
          <p:cNvSpPr txBox="1">
            <a:spLocks/>
          </p:cNvSpPr>
          <p:nvPr/>
        </p:nvSpPr>
        <p:spPr>
          <a:xfrm>
            <a:off x="3788228" y="1791477"/>
            <a:ext cx="7386501" cy="431735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data copyin(a, b), copyout(c)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/>
              <a:t>     </a:t>
            </a:r>
            <a:r>
              <a:rPr lang="nn-NO" b="1" dirty="0">
                <a:solidFill>
                  <a:srgbClr val="00B050"/>
                </a:solidFill>
              </a:rPr>
              <a:t>#pragma acc parallel</a:t>
            </a:r>
          </a:p>
          <a:p>
            <a:pPr marL="0" indent="0">
              <a:buNone/>
            </a:pPr>
            <a:r>
              <a:rPr lang="nn-NO" b="1" dirty="0"/>
              <a:t>    </a:t>
            </a: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{</a:t>
            </a:r>
          </a:p>
          <a:p>
            <a:pPr marL="0" indent="0">
              <a:buNone/>
            </a:pPr>
            <a:r>
              <a:rPr lang="nn-NO" b="1" dirty="0"/>
              <a:t>          </a:t>
            </a:r>
            <a:r>
              <a:rPr lang="nn-NO" b="1" dirty="0">
                <a:solidFill>
                  <a:srgbClr val="00B050"/>
                </a:solidFill>
              </a:rPr>
              <a:t>#pragma acc loop</a:t>
            </a:r>
          </a:p>
          <a:p>
            <a:pPr marL="0" indent="0">
              <a:buNone/>
            </a:pPr>
            <a:r>
              <a:rPr lang="nn-NO" b="1" dirty="0"/>
              <a:t>          </a:t>
            </a: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 (i = 0; i &lt; N; i++) 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       c[i] = a[i] * b[i];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30128" y="398834"/>
            <a:ext cx="9309359" cy="576271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Array Shaping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289249" y="1970542"/>
            <a:ext cx="8599463" cy="3704853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Understand shape of array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Start index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IN" sz="2800" dirty="0">
                <a:latin typeface="Trebuchet MS" panose="020B0603020202020204" pitchFamily="34" charset="0"/>
              </a:rPr>
              <a:t>Length of data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1A8DDC31-2D5B-3B73-EF4D-BEB47162665A}"/>
              </a:ext>
            </a:extLst>
          </p:cNvPr>
          <p:cNvSpPr txBox="1">
            <a:spLocks/>
          </p:cNvSpPr>
          <p:nvPr/>
        </p:nvSpPr>
        <p:spPr>
          <a:xfrm>
            <a:off x="5274261" y="1664289"/>
            <a:ext cx="5900467" cy="4317358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9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data copy(a[0:N])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/>
              <a:t>     </a:t>
            </a:r>
            <a:r>
              <a:rPr lang="nn-NO" b="1" dirty="0">
                <a:solidFill>
                  <a:srgbClr val="00B050"/>
                </a:solidFill>
              </a:rPr>
              <a:t>#pragma acc parallel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{</a:t>
            </a:r>
          </a:p>
          <a:p>
            <a:pPr marL="0" indent="0">
              <a:buNone/>
            </a:pPr>
            <a:r>
              <a:rPr lang="nn-NO" b="1" dirty="0"/>
              <a:t>          </a:t>
            </a:r>
            <a:r>
              <a:rPr lang="nn-NO" b="1" dirty="0">
                <a:solidFill>
                  <a:srgbClr val="00B050"/>
                </a:solidFill>
              </a:rPr>
              <a:t>#pragma acc loop</a:t>
            </a:r>
          </a:p>
          <a:p>
            <a:pPr marL="0" indent="0">
              <a:buNone/>
            </a:pPr>
            <a:r>
              <a:rPr lang="nn-NO" b="1" dirty="0"/>
              <a:t>          </a:t>
            </a: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 (i = 0; i &lt; N; i++) 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       a[i] = a[i] * a[i];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   }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Vector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None/>
            </a:pPr>
            <a:r>
              <a:rPr lang="en-IN" sz="2400" dirty="0"/>
              <a:t>#include &lt;</a:t>
            </a:r>
            <a:r>
              <a:rPr lang="en-IN" sz="2400" dirty="0" err="1"/>
              <a:t>stdio.h</a:t>
            </a:r>
            <a:r>
              <a:rPr lang="en-IN" sz="2400" dirty="0"/>
              <a:t>&gt;</a:t>
            </a:r>
          </a:p>
          <a:p>
            <a:pPr>
              <a:buNone/>
            </a:pPr>
            <a:r>
              <a:rPr lang="en-IN" sz="2400" dirty="0"/>
              <a:t>#include &lt;</a:t>
            </a:r>
            <a:r>
              <a:rPr lang="en-IN" sz="2400" dirty="0" err="1"/>
              <a:t>stdlib.h</a:t>
            </a:r>
            <a:r>
              <a:rPr lang="en-IN" sz="2400" dirty="0"/>
              <a:t>&gt;</a:t>
            </a:r>
          </a:p>
          <a:p>
            <a:pPr>
              <a:buNone/>
            </a:pPr>
            <a:r>
              <a:rPr lang="en-IN" sz="2400" dirty="0"/>
              <a:t>#include &lt;</a:t>
            </a:r>
            <a:r>
              <a:rPr lang="en-IN" sz="2400" dirty="0" err="1"/>
              <a:t>math.h</a:t>
            </a:r>
            <a:r>
              <a:rPr lang="en-IN" sz="2400" dirty="0"/>
              <a:t>&gt;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79ED3F1-C724-FF3C-D0A8-40473F1B3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36CB07-7CD8-0C69-2CC9-C3EA8E37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7867" y="494523"/>
            <a:ext cx="9309359" cy="772214"/>
          </a:xfrm>
        </p:spPr>
        <p:txBody>
          <a:bodyPr/>
          <a:lstStyle/>
          <a:p>
            <a:pPr algn="ctr"/>
            <a:r>
              <a:rPr lang="en-US" b="1" dirty="0"/>
              <a:t>Computing with Accelerators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AA94B420-1FF2-866E-02F6-EAC9E0B84F8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IN" dirty="0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xmlns="" val="2664414765"/>
              </p:ext>
            </p:extLst>
          </p:nvPr>
        </p:nvGraphicFramePr>
        <p:xfrm>
          <a:off x="459874" y="1768150"/>
          <a:ext cx="10363638" cy="34364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919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1690919">
                  <a:extLst>
                    <a:ext uri="{9D8B030D-6E8A-4147-A177-3AD203B41FA5}">
                      <a16:colId xmlns:a16="http://schemas.microsoft.com/office/drawing/2014/main" xmlns="" val="20001"/>
                    </a:ext>
                  </a:extLst>
                </a:gridCol>
                <a:gridCol w="1150166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1688840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2202025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194076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</a:tblGrid>
              <a:tr h="859114">
                <a:tc>
                  <a:txBody>
                    <a:bodyPr/>
                    <a:lstStyle/>
                    <a:p>
                      <a:r>
                        <a:rPr lang="en-IN" sz="2800" dirty="0"/>
                        <a:t>CPU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800" b="1" kern="1200" dirty="0" err="1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OpenMP</a:t>
                      </a:r>
                      <a:endParaRPr lang="en-IN" sz="2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MPI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IN" sz="2800" b="1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OpenACC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OpenCL</a:t>
                      </a:r>
                    </a:p>
                  </a:txBody>
                  <a:tcPr>
                    <a:solidFill>
                      <a:srgbClr val="E9EBF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85911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GPU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OpenMP</a:t>
                      </a:r>
                    </a:p>
                  </a:txBody>
                  <a:tcPr>
                    <a:solidFill>
                      <a:srgbClr val="CFD5EA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b="1" dirty="0"/>
                        <a:t>CUDA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OpenACC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OpenCL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1"/>
                  </a:ext>
                </a:extLst>
              </a:tr>
              <a:tr h="85911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DSP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800" dirty="0"/>
                    </a:p>
                  </a:txBody>
                  <a:tcPr>
                    <a:solidFill>
                      <a:srgbClr val="E9EBF5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OpenACC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OpenCL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859114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IN" sz="2800" b="1" kern="1200" dirty="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rPr>
                        <a:t>FPGA</a:t>
                      </a:r>
                    </a:p>
                  </a:txBody>
                  <a:tcPr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IN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IN" sz="28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OpenACC</a:t>
                      </a:r>
                      <a:endParaRPr lang="en-IN" sz="28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IN" sz="2800" b="1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OpenCL</a:t>
                      </a:r>
                      <a:endParaRPr lang="en-IN" sz="2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27682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513182"/>
            <a:ext cx="9309359" cy="538949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Vector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441320" y="1718615"/>
            <a:ext cx="8281987" cy="3704853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en-IN" sz="12800" dirty="0" err="1"/>
              <a:t>int</a:t>
            </a:r>
            <a:r>
              <a:rPr lang="en-IN" sz="12800" dirty="0"/>
              <a:t> main( </a:t>
            </a:r>
            <a:r>
              <a:rPr lang="en-IN" sz="12800" dirty="0" err="1"/>
              <a:t>int</a:t>
            </a:r>
            <a:r>
              <a:rPr lang="en-IN" sz="12800" dirty="0"/>
              <a:t> </a:t>
            </a:r>
            <a:r>
              <a:rPr lang="en-IN" sz="12800" dirty="0" err="1"/>
              <a:t>argc</a:t>
            </a:r>
            <a:r>
              <a:rPr lang="en-IN" sz="12800" dirty="0"/>
              <a:t>, char* </a:t>
            </a:r>
            <a:r>
              <a:rPr lang="en-IN" sz="12800" dirty="0" err="1"/>
              <a:t>argv</a:t>
            </a:r>
            <a:r>
              <a:rPr lang="en-IN" sz="12800" dirty="0"/>
              <a:t>[] )</a:t>
            </a:r>
          </a:p>
          <a:p>
            <a:pPr>
              <a:buNone/>
            </a:pPr>
            <a:r>
              <a:rPr lang="en-IN" sz="12800" dirty="0"/>
              <a:t>{ </a:t>
            </a:r>
          </a:p>
          <a:p>
            <a:pPr>
              <a:buNone/>
            </a:pPr>
            <a:r>
              <a:rPr lang="en-IN" sz="12800" dirty="0"/>
              <a:t>    </a:t>
            </a:r>
            <a:r>
              <a:rPr lang="en-IN" sz="12800" dirty="0">
                <a:solidFill>
                  <a:srgbClr val="0070C0"/>
                </a:solidFill>
              </a:rPr>
              <a:t>// Size of vectors</a:t>
            </a:r>
          </a:p>
          <a:p>
            <a:pPr>
              <a:buNone/>
            </a:pPr>
            <a:r>
              <a:rPr lang="en-IN" sz="12800" dirty="0"/>
              <a:t>    int n = 10000;</a:t>
            </a:r>
          </a:p>
          <a:p>
            <a:pPr>
              <a:buNone/>
            </a:pPr>
            <a:r>
              <a:rPr lang="en-IN" sz="12800" dirty="0"/>
              <a:t>    </a:t>
            </a:r>
            <a:r>
              <a:rPr lang="en-IN" sz="12800" dirty="0">
                <a:solidFill>
                  <a:srgbClr val="0070C0"/>
                </a:solidFill>
              </a:rPr>
              <a:t>// Input vectors</a:t>
            </a:r>
          </a:p>
          <a:p>
            <a:pPr>
              <a:buNone/>
            </a:pPr>
            <a:r>
              <a:rPr lang="en-IN" sz="12800" dirty="0"/>
              <a:t>    double *</a:t>
            </a:r>
            <a:r>
              <a:rPr lang="en-IN" sz="12800" dirty="0">
                <a:solidFill>
                  <a:srgbClr val="00B050"/>
                </a:solidFill>
              </a:rPr>
              <a:t>restrict</a:t>
            </a:r>
            <a:r>
              <a:rPr lang="en-IN" sz="12800" dirty="0"/>
              <a:t> a;</a:t>
            </a:r>
          </a:p>
          <a:p>
            <a:pPr>
              <a:buNone/>
            </a:pPr>
            <a:r>
              <a:rPr lang="en-IN" sz="12800" dirty="0"/>
              <a:t>    double *</a:t>
            </a:r>
            <a:r>
              <a:rPr lang="en-IN" sz="12800" dirty="0">
                <a:solidFill>
                  <a:srgbClr val="00B050"/>
                </a:solidFill>
              </a:rPr>
              <a:t>restrict</a:t>
            </a:r>
            <a:r>
              <a:rPr lang="en-IN" sz="12800" dirty="0"/>
              <a:t> b;</a:t>
            </a:r>
          </a:p>
          <a:p>
            <a:pPr>
              <a:buNone/>
            </a:pPr>
            <a:r>
              <a:rPr lang="en-IN" sz="12800" dirty="0"/>
              <a:t>    </a:t>
            </a:r>
            <a:r>
              <a:rPr lang="en-IN" sz="12800" dirty="0">
                <a:solidFill>
                  <a:srgbClr val="0070C0"/>
                </a:solidFill>
              </a:rPr>
              <a:t>// Output vector</a:t>
            </a:r>
          </a:p>
          <a:p>
            <a:pPr>
              <a:buNone/>
            </a:pPr>
            <a:r>
              <a:rPr lang="en-IN" sz="12800" dirty="0"/>
              <a:t>    double *</a:t>
            </a:r>
            <a:r>
              <a:rPr lang="en-IN" sz="12800" dirty="0">
                <a:solidFill>
                  <a:srgbClr val="00B050"/>
                </a:solidFill>
              </a:rPr>
              <a:t>restrict</a:t>
            </a:r>
            <a:r>
              <a:rPr lang="en-IN" sz="12800" dirty="0"/>
              <a:t> c;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Vector Addition – </a:t>
            </a:r>
            <a:r>
              <a:rPr lang="en-IN" b="1" dirty="0">
                <a:solidFill>
                  <a:srgbClr val="00B050"/>
                </a:solidFill>
              </a:rPr>
              <a:t>restrict</a:t>
            </a:r>
            <a:r>
              <a:rPr lang="en-IN" b="1" dirty="0"/>
              <a:t>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IN" sz="2400" dirty="0">
                <a:latin typeface="Trebuchet MS" panose="020B0603020202020204" pitchFamily="34" charset="0"/>
              </a:rPr>
              <a:t>Avoid pointer aliasing</a:t>
            </a:r>
          </a:p>
          <a:p>
            <a:r>
              <a:rPr lang="en-IN" sz="2400" dirty="0">
                <a:latin typeface="Trebuchet MS" panose="020B0603020202020204" pitchFamily="34" charset="0"/>
              </a:rPr>
              <a:t>During lifetime of pointer, use only 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Pointer</a:t>
            </a:r>
          </a:p>
          <a:p>
            <a:pPr lvl="1"/>
            <a:r>
              <a:rPr lang="en-IN" sz="2400" dirty="0">
                <a:latin typeface="Trebuchet MS" panose="020B0603020202020204" pitchFamily="34" charset="0"/>
              </a:rPr>
              <a:t>Value directly derived from pointer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Vector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pPr>
              <a:buNone/>
            </a:pPr>
            <a:r>
              <a:rPr lang="en-IN" sz="2400" dirty="0">
                <a:solidFill>
                  <a:srgbClr val="0070C0"/>
                </a:solidFill>
              </a:rPr>
              <a:t>// Size, in bytes, of each vector</a:t>
            </a:r>
          </a:p>
          <a:p>
            <a:pPr>
              <a:buNone/>
            </a:pPr>
            <a:r>
              <a:rPr lang="en-IN" sz="2400" dirty="0" err="1"/>
              <a:t>size_t</a:t>
            </a:r>
            <a:r>
              <a:rPr lang="en-IN" sz="2400" dirty="0"/>
              <a:t> bytes = n*</a:t>
            </a:r>
            <a:r>
              <a:rPr lang="en-IN" sz="2400" dirty="0" err="1"/>
              <a:t>sizeof</a:t>
            </a:r>
            <a:r>
              <a:rPr lang="en-IN" sz="2400" dirty="0"/>
              <a:t>(double);</a:t>
            </a:r>
          </a:p>
          <a:p>
            <a:pPr>
              <a:buNone/>
            </a:pPr>
            <a:r>
              <a:rPr lang="en-IN" sz="2400" dirty="0"/>
              <a:t> </a:t>
            </a:r>
          </a:p>
          <a:p>
            <a:pPr>
              <a:buNone/>
            </a:pPr>
            <a:r>
              <a:rPr lang="en-IN" sz="2400" dirty="0">
                <a:solidFill>
                  <a:srgbClr val="0070C0"/>
                </a:solidFill>
              </a:rPr>
              <a:t>// Allocate memory for each vector</a:t>
            </a:r>
          </a:p>
          <a:p>
            <a:pPr>
              <a:buNone/>
            </a:pPr>
            <a:r>
              <a:rPr lang="en-IN" sz="2400" dirty="0"/>
              <a:t>a = (double*)</a:t>
            </a:r>
            <a:r>
              <a:rPr lang="en-IN" sz="2400" dirty="0" err="1"/>
              <a:t>malloc</a:t>
            </a:r>
            <a:r>
              <a:rPr lang="en-IN" sz="2400" dirty="0"/>
              <a:t>(bytes);</a:t>
            </a:r>
          </a:p>
          <a:p>
            <a:pPr>
              <a:buNone/>
            </a:pPr>
            <a:r>
              <a:rPr lang="en-IN" sz="2400" dirty="0"/>
              <a:t>b = (double*)</a:t>
            </a:r>
            <a:r>
              <a:rPr lang="en-IN" sz="2400" dirty="0" err="1"/>
              <a:t>malloc</a:t>
            </a:r>
            <a:r>
              <a:rPr lang="en-IN" sz="2400" dirty="0"/>
              <a:t>(bytes);</a:t>
            </a:r>
          </a:p>
          <a:p>
            <a:pPr>
              <a:buNone/>
            </a:pPr>
            <a:r>
              <a:rPr lang="en-IN" sz="2400" dirty="0"/>
              <a:t>c = (double*)</a:t>
            </a:r>
            <a:r>
              <a:rPr lang="en-IN" sz="2400" dirty="0" err="1"/>
              <a:t>malloc</a:t>
            </a:r>
            <a:r>
              <a:rPr lang="en-IN" sz="2400" dirty="0"/>
              <a:t>(bytes);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398834"/>
            <a:ext cx="9309359" cy="613594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Vector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1119383" y="1821251"/>
            <a:ext cx="8281987" cy="3704853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en-IN" dirty="0">
                <a:solidFill>
                  <a:srgbClr val="0070C0"/>
                </a:solidFill>
              </a:rPr>
              <a:t> </a:t>
            </a:r>
            <a:r>
              <a:rPr lang="en-IN" sz="9600" dirty="0">
                <a:solidFill>
                  <a:srgbClr val="0070C0"/>
                </a:solidFill>
              </a:rPr>
              <a:t>// Initialize content of input vectors, </a:t>
            </a:r>
          </a:p>
          <a:p>
            <a:pPr>
              <a:buNone/>
            </a:pPr>
            <a:r>
              <a:rPr lang="en-IN" sz="9600" dirty="0">
                <a:solidFill>
                  <a:srgbClr val="0070C0"/>
                </a:solidFill>
              </a:rPr>
              <a:t>//  vector a[</a:t>
            </a:r>
            <a:r>
              <a:rPr lang="en-IN" sz="9600" dirty="0" err="1">
                <a:solidFill>
                  <a:srgbClr val="0070C0"/>
                </a:solidFill>
              </a:rPr>
              <a:t>i</a:t>
            </a:r>
            <a:r>
              <a:rPr lang="en-IN" sz="9600" dirty="0">
                <a:solidFill>
                  <a:srgbClr val="0070C0"/>
                </a:solidFill>
              </a:rPr>
              <a:t>] = sin(</a:t>
            </a:r>
            <a:r>
              <a:rPr lang="en-IN" sz="9600" dirty="0" err="1">
                <a:solidFill>
                  <a:srgbClr val="0070C0"/>
                </a:solidFill>
              </a:rPr>
              <a:t>i</a:t>
            </a:r>
            <a:r>
              <a:rPr lang="en-IN" sz="9600" dirty="0">
                <a:solidFill>
                  <a:srgbClr val="0070C0"/>
                </a:solidFill>
              </a:rPr>
              <a:t>)^2 </a:t>
            </a:r>
          </a:p>
          <a:p>
            <a:pPr>
              <a:buNone/>
            </a:pPr>
            <a:r>
              <a:rPr lang="en-IN" sz="9600" dirty="0">
                <a:solidFill>
                  <a:srgbClr val="0070C0"/>
                </a:solidFill>
              </a:rPr>
              <a:t>//  vector b[</a:t>
            </a:r>
            <a:r>
              <a:rPr lang="en-IN" sz="9600" dirty="0" err="1">
                <a:solidFill>
                  <a:srgbClr val="0070C0"/>
                </a:solidFill>
              </a:rPr>
              <a:t>i</a:t>
            </a:r>
            <a:r>
              <a:rPr lang="en-IN" sz="9600" dirty="0">
                <a:solidFill>
                  <a:srgbClr val="0070C0"/>
                </a:solidFill>
              </a:rPr>
              <a:t>] = </a:t>
            </a:r>
            <a:r>
              <a:rPr lang="en-IN" sz="9600" dirty="0" err="1">
                <a:solidFill>
                  <a:srgbClr val="0070C0"/>
                </a:solidFill>
              </a:rPr>
              <a:t>cos</a:t>
            </a:r>
            <a:r>
              <a:rPr lang="en-IN" sz="9600" dirty="0">
                <a:solidFill>
                  <a:srgbClr val="0070C0"/>
                </a:solidFill>
              </a:rPr>
              <a:t>(</a:t>
            </a:r>
            <a:r>
              <a:rPr lang="en-IN" sz="9600" dirty="0" err="1">
                <a:solidFill>
                  <a:srgbClr val="0070C0"/>
                </a:solidFill>
              </a:rPr>
              <a:t>i</a:t>
            </a:r>
            <a:r>
              <a:rPr lang="en-IN" sz="9600" dirty="0">
                <a:solidFill>
                  <a:srgbClr val="0070C0"/>
                </a:solidFill>
              </a:rPr>
              <a:t>)^2</a:t>
            </a:r>
          </a:p>
          <a:p>
            <a:pPr>
              <a:buNone/>
            </a:pPr>
            <a:r>
              <a:rPr lang="en-IN" sz="9600" dirty="0"/>
              <a:t>    </a:t>
            </a:r>
            <a:r>
              <a:rPr lang="en-IN" sz="9600" dirty="0" err="1"/>
              <a:t>int</a:t>
            </a:r>
            <a:r>
              <a:rPr lang="en-IN" sz="9600" dirty="0"/>
              <a:t> </a:t>
            </a:r>
            <a:r>
              <a:rPr lang="en-IN" sz="9600" dirty="0" err="1"/>
              <a:t>i</a:t>
            </a:r>
            <a:r>
              <a:rPr lang="en-IN" sz="9600" dirty="0"/>
              <a:t>;</a:t>
            </a:r>
          </a:p>
          <a:p>
            <a:pPr>
              <a:buNone/>
            </a:pPr>
            <a:r>
              <a:rPr lang="en-IN" sz="9600" dirty="0"/>
              <a:t>    for(</a:t>
            </a:r>
            <a:r>
              <a:rPr lang="en-IN" sz="9600" dirty="0" err="1"/>
              <a:t>i</a:t>
            </a:r>
            <a:r>
              <a:rPr lang="en-IN" sz="9600" dirty="0"/>
              <a:t>=0; </a:t>
            </a:r>
            <a:r>
              <a:rPr lang="en-IN" sz="9600" dirty="0" err="1"/>
              <a:t>i</a:t>
            </a:r>
            <a:r>
              <a:rPr lang="en-IN" sz="9600" dirty="0"/>
              <a:t>&lt;n; </a:t>
            </a:r>
            <a:r>
              <a:rPr lang="en-IN" sz="9600" dirty="0" err="1"/>
              <a:t>i</a:t>
            </a:r>
            <a:r>
              <a:rPr lang="en-IN" sz="9600" dirty="0"/>
              <a:t>++) {</a:t>
            </a:r>
          </a:p>
          <a:p>
            <a:pPr>
              <a:buNone/>
            </a:pPr>
            <a:r>
              <a:rPr lang="en-IN" sz="9600" dirty="0"/>
              <a:t>        a[</a:t>
            </a:r>
            <a:r>
              <a:rPr lang="en-IN" sz="9600" dirty="0" err="1"/>
              <a:t>i</a:t>
            </a:r>
            <a:r>
              <a:rPr lang="en-IN" sz="9600" dirty="0"/>
              <a:t>] = sin(</a:t>
            </a:r>
            <a:r>
              <a:rPr lang="en-IN" sz="9600" dirty="0" err="1"/>
              <a:t>i</a:t>
            </a:r>
            <a:r>
              <a:rPr lang="en-IN" sz="9600" dirty="0"/>
              <a:t>)*sin(</a:t>
            </a:r>
            <a:r>
              <a:rPr lang="en-IN" sz="9600" dirty="0" err="1"/>
              <a:t>i</a:t>
            </a:r>
            <a:r>
              <a:rPr lang="en-IN" sz="9600" dirty="0"/>
              <a:t>);</a:t>
            </a:r>
          </a:p>
          <a:p>
            <a:pPr>
              <a:buNone/>
            </a:pPr>
            <a:r>
              <a:rPr lang="en-IN" sz="9600" dirty="0"/>
              <a:t>        b[</a:t>
            </a:r>
            <a:r>
              <a:rPr lang="en-IN" sz="9600" dirty="0" err="1"/>
              <a:t>i</a:t>
            </a:r>
            <a:r>
              <a:rPr lang="en-IN" sz="9600" dirty="0"/>
              <a:t>] = </a:t>
            </a:r>
            <a:r>
              <a:rPr lang="en-IN" sz="9600" dirty="0" err="1"/>
              <a:t>cos</a:t>
            </a:r>
            <a:r>
              <a:rPr lang="en-IN" sz="9600" dirty="0"/>
              <a:t>(</a:t>
            </a:r>
            <a:r>
              <a:rPr lang="en-IN" sz="9600" dirty="0" err="1"/>
              <a:t>i</a:t>
            </a:r>
            <a:r>
              <a:rPr lang="en-IN" sz="9600" dirty="0"/>
              <a:t>)*</a:t>
            </a:r>
            <a:r>
              <a:rPr lang="en-IN" sz="9600" dirty="0" err="1"/>
              <a:t>cos</a:t>
            </a:r>
            <a:r>
              <a:rPr lang="en-IN" sz="9600" dirty="0"/>
              <a:t>(</a:t>
            </a:r>
            <a:r>
              <a:rPr lang="en-IN" sz="9600" dirty="0" err="1"/>
              <a:t>i</a:t>
            </a:r>
            <a:r>
              <a:rPr lang="en-IN" sz="9600" dirty="0"/>
              <a:t>);</a:t>
            </a:r>
          </a:p>
          <a:p>
            <a:pPr>
              <a:buNone/>
            </a:pPr>
            <a:r>
              <a:rPr lang="en-IN" sz="9600" dirty="0"/>
              <a:t>    }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503854"/>
            <a:ext cx="9309359" cy="594932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Vector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485193" y="1905227"/>
            <a:ext cx="10571584" cy="370485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sz="2800" dirty="0">
                <a:solidFill>
                  <a:srgbClr val="0070C0"/>
                </a:solidFill>
              </a:rPr>
              <a:t>// Sum component wise vector a and vector b</a:t>
            </a:r>
          </a:p>
          <a:p>
            <a:pPr>
              <a:buNone/>
            </a:pPr>
            <a:r>
              <a:rPr lang="en-IN" sz="2800" dirty="0">
                <a:solidFill>
                  <a:srgbClr val="0070C0"/>
                </a:solidFill>
              </a:rPr>
              <a:t>// Save result into vector c</a:t>
            </a:r>
          </a:p>
          <a:p>
            <a:pPr>
              <a:buNone/>
            </a:pPr>
            <a:r>
              <a:rPr lang="en-IN" sz="2800" dirty="0">
                <a:solidFill>
                  <a:srgbClr val="00B050"/>
                </a:solidFill>
              </a:rPr>
              <a:t>#</a:t>
            </a:r>
            <a:r>
              <a:rPr lang="en-IN" sz="2800" dirty="0" err="1">
                <a:solidFill>
                  <a:srgbClr val="00B050"/>
                </a:solidFill>
              </a:rPr>
              <a:t>pragma</a:t>
            </a:r>
            <a:r>
              <a:rPr lang="en-IN" sz="2800" dirty="0">
                <a:solidFill>
                  <a:srgbClr val="00B050"/>
                </a:solidFill>
              </a:rPr>
              <a:t> acc kernels </a:t>
            </a:r>
            <a:r>
              <a:rPr lang="en-IN" sz="2800" dirty="0" err="1">
                <a:solidFill>
                  <a:srgbClr val="00B050"/>
                </a:solidFill>
              </a:rPr>
              <a:t>copyin</a:t>
            </a:r>
            <a:r>
              <a:rPr lang="en-IN" sz="2800" dirty="0">
                <a:solidFill>
                  <a:srgbClr val="00B050"/>
                </a:solidFill>
              </a:rPr>
              <a:t>(a[0:n],b[0:n]), </a:t>
            </a:r>
            <a:r>
              <a:rPr lang="en-IN" sz="2800" dirty="0" err="1">
                <a:solidFill>
                  <a:srgbClr val="00B050"/>
                </a:solidFill>
              </a:rPr>
              <a:t>copyout</a:t>
            </a:r>
            <a:r>
              <a:rPr lang="en-IN" sz="2800" dirty="0">
                <a:solidFill>
                  <a:srgbClr val="00B050"/>
                </a:solidFill>
              </a:rPr>
              <a:t>(c[0:n])</a:t>
            </a:r>
          </a:p>
          <a:p>
            <a:pPr>
              <a:buNone/>
            </a:pPr>
            <a:r>
              <a:rPr lang="en-IN" sz="2800" dirty="0"/>
              <a:t>for(</a:t>
            </a:r>
            <a:r>
              <a:rPr lang="en-IN" sz="2800" dirty="0" err="1"/>
              <a:t>i</a:t>
            </a:r>
            <a:r>
              <a:rPr lang="en-IN" sz="2800" dirty="0"/>
              <a:t>=0; </a:t>
            </a:r>
            <a:r>
              <a:rPr lang="en-IN" sz="2800" dirty="0" err="1"/>
              <a:t>i</a:t>
            </a:r>
            <a:r>
              <a:rPr lang="en-IN" sz="2800" dirty="0"/>
              <a:t>&lt;n; </a:t>
            </a:r>
            <a:r>
              <a:rPr lang="en-IN" sz="2800" dirty="0" err="1"/>
              <a:t>i</a:t>
            </a:r>
            <a:r>
              <a:rPr lang="en-IN" sz="2800" dirty="0"/>
              <a:t>++) {</a:t>
            </a:r>
          </a:p>
          <a:p>
            <a:pPr>
              <a:buNone/>
            </a:pPr>
            <a:r>
              <a:rPr lang="en-IN" sz="2800" dirty="0"/>
              <a:t>   c[</a:t>
            </a:r>
            <a:r>
              <a:rPr lang="en-IN" sz="2800" dirty="0" err="1"/>
              <a:t>i</a:t>
            </a:r>
            <a:r>
              <a:rPr lang="en-IN" sz="2800" dirty="0"/>
              <a:t>] = a[</a:t>
            </a:r>
            <a:r>
              <a:rPr lang="en-IN" sz="2800" dirty="0" err="1"/>
              <a:t>i</a:t>
            </a:r>
            <a:r>
              <a:rPr lang="en-IN" sz="2800" dirty="0"/>
              <a:t>] + b[</a:t>
            </a:r>
            <a:r>
              <a:rPr lang="en-IN" sz="2800" dirty="0" err="1"/>
              <a:t>i</a:t>
            </a:r>
            <a:r>
              <a:rPr lang="en-IN" sz="2800" dirty="0"/>
              <a:t>];</a:t>
            </a:r>
          </a:p>
          <a:p>
            <a:pPr>
              <a:buNone/>
            </a:pPr>
            <a:r>
              <a:rPr lang="en-IN" sz="2800" dirty="0"/>
              <a:t>}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503852"/>
            <a:ext cx="9309359" cy="632255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Vector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51431" y="1783929"/>
            <a:ext cx="8281987" cy="3704853"/>
          </a:xfrm>
        </p:spPr>
        <p:txBody>
          <a:bodyPr>
            <a:normAutofit fontScale="25000" lnSpcReduction="20000"/>
          </a:bodyPr>
          <a:lstStyle/>
          <a:p>
            <a:pPr>
              <a:buNone/>
            </a:pPr>
            <a:r>
              <a:rPr lang="en-IN" sz="9600" dirty="0">
                <a:solidFill>
                  <a:srgbClr val="0070C0"/>
                </a:solidFill>
              </a:rPr>
              <a:t>// Sum up vector c </a:t>
            </a:r>
          </a:p>
          <a:p>
            <a:pPr>
              <a:buNone/>
            </a:pPr>
            <a:r>
              <a:rPr lang="en-IN" sz="9600" dirty="0">
                <a:solidFill>
                  <a:srgbClr val="0070C0"/>
                </a:solidFill>
              </a:rPr>
              <a:t>// Print result divided by n</a:t>
            </a:r>
          </a:p>
          <a:p>
            <a:pPr>
              <a:buNone/>
            </a:pPr>
            <a:r>
              <a:rPr lang="en-IN" sz="9600" dirty="0">
                <a:solidFill>
                  <a:srgbClr val="0070C0"/>
                </a:solidFill>
              </a:rPr>
              <a:t>// This should equal 1 within error</a:t>
            </a:r>
          </a:p>
          <a:p>
            <a:pPr>
              <a:buNone/>
            </a:pPr>
            <a:r>
              <a:rPr lang="en-IN" sz="9600" dirty="0"/>
              <a:t>double sum = 0.0;</a:t>
            </a:r>
          </a:p>
          <a:p>
            <a:pPr>
              <a:buNone/>
            </a:pPr>
            <a:r>
              <a:rPr lang="en-IN" sz="9600" dirty="0"/>
              <a:t>for(</a:t>
            </a:r>
            <a:r>
              <a:rPr lang="en-IN" sz="9600" dirty="0" err="1"/>
              <a:t>i</a:t>
            </a:r>
            <a:r>
              <a:rPr lang="en-IN" sz="9600" dirty="0"/>
              <a:t>=0; </a:t>
            </a:r>
            <a:r>
              <a:rPr lang="en-IN" sz="9600" dirty="0" err="1"/>
              <a:t>i</a:t>
            </a:r>
            <a:r>
              <a:rPr lang="en-IN" sz="9600" dirty="0"/>
              <a:t>&lt;n; </a:t>
            </a:r>
            <a:r>
              <a:rPr lang="en-IN" sz="9600" dirty="0" err="1"/>
              <a:t>i</a:t>
            </a:r>
            <a:r>
              <a:rPr lang="en-IN" sz="9600" dirty="0"/>
              <a:t>++) {</a:t>
            </a:r>
          </a:p>
          <a:p>
            <a:pPr>
              <a:buNone/>
            </a:pPr>
            <a:r>
              <a:rPr lang="en-IN" sz="9600" dirty="0"/>
              <a:t>    sum += c[</a:t>
            </a:r>
            <a:r>
              <a:rPr lang="en-IN" sz="9600" dirty="0" err="1"/>
              <a:t>i</a:t>
            </a:r>
            <a:r>
              <a:rPr lang="en-IN" sz="9600" dirty="0"/>
              <a:t>];</a:t>
            </a:r>
          </a:p>
          <a:p>
            <a:pPr>
              <a:buNone/>
            </a:pPr>
            <a:r>
              <a:rPr lang="en-IN" sz="9600" dirty="0"/>
              <a:t>}</a:t>
            </a:r>
          </a:p>
          <a:p>
            <a:pPr>
              <a:buNone/>
            </a:pPr>
            <a:r>
              <a:rPr lang="en-IN" sz="9600" dirty="0"/>
              <a:t>sum = sum/n;</a:t>
            </a:r>
          </a:p>
          <a:p>
            <a:pPr>
              <a:buNone/>
            </a:pPr>
            <a:r>
              <a:rPr lang="en-IN" sz="9600" dirty="0" err="1"/>
              <a:t>Printf</a:t>
            </a:r>
            <a:r>
              <a:rPr lang="en-IN" sz="9600" dirty="0"/>
              <a:t>(“final result: %f\n”, sum);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1320" y="466529"/>
            <a:ext cx="9309359" cy="604263"/>
          </a:xfrm>
        </p:spPr>
        <p:txBody>
          <a:bodyPr/>
          <a:lstStyle/>
          <a:p>
            <a:pPr algn="ctr"/>
            <a:r>
              <a:rPr lang="en-IN" b="1" cap="none" dirty="0"/>
              <a:t>OpenACC</a:t>
            </a:r>
            <a:r>
              <a:rPr lang="en-IN" b="1" dirty="0"/>
              <a:t> – Vector Addition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820803" y="1886566"/>
            <a:ext cx="8281987" cy="370485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IN" dirty="0"/>
              <a:t>     </a:t>
            </a:r>
            <a:r>
              <a:rPr lang="en-IN" sz="3200" dirty="0">
                <a:solidFill>
                  <a:srgbClr val="0070C0"/>
                </a:solidFill>
              </a:rPr>
              <a:t>// Release memory</a:t>
            </a:r>
          </a:p>
          <a:p>
            <a:pPr>
              <a:buNone/>
            </a:pPr>
            <a:r>
              <a:rPr lang="en-IN" sz="3200" dirty="0"/>
              <a:t>     free(a);</a:t>
            </a:r>
          </a:p>
          <a:p>
            <a:pPr>
              <a:buNone/>
            </a:pPr>
            <a:r>
              <a:rPr lang="en-IN" sz="3200" dirty="0"/>
              <a:t>     free(b);</a:t>
            </a:r>
          </a:p>
          <a:p>
            <a:pPr>
              <a:buNone/>
            </a:pPr>
            <a:r>
              <a:rPr lang="en-IN" sz="3200" dirty="0"/>
              <a:t>     free(c);</a:t>
            </a:r>
          </a:p>
          <a:p>
            <a:pPr>
              <a:buNone/>
            </a:pPr>
            <a:r>
              <a:rPr lang="en-IN" sz="3200" dirty="0"/>
              <a:t> </a:t>
            </a:r>
          </a:p>
          <a:p>
            <a:pPr>
              <a:buNone/>
            </a:pPr>
            <a:r>
              <a:rPr lang="en-IN" sz="3200" dirty="0"/>
              <a:t>     return(0);</a:t>
            </a:r>
          </a:p>
          <a:p>
            <a:pPr>
              <a:buNone/>
            </a:pPr>
            <a:r>
              <a:rPr lang="en-IN" sz="3200" dirty="0"/>
              <a:t>}</a:t>
            </a:r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4000" b="1" dirty="0"/>
              <a:t>Questions?</a:t>
            </a:r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Thank you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Text Box 1">
            <a:extLst>
              <a:ext uri="{FF2B5EF4-FFF2-40B4-BE49-F238E27FC236}">
                <a16:creationId xmlns:a16="http://schemas.microsoft.com/office/drawing/2014/main" xmlns="" id="{6C7B1F12-99D8-D45A-3458-FDCFAC0E1DE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81200" y="152400"/>
            <a:ext cx="8229600" cy="914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32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8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•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–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0" algn="l"/>
                <a:tab pos="447675" algn="l"/>
                <a:tab pos="896938" algn="l"/>
                <a:tab pos="1346200" algn="l"/>
                <a:tab pos="1795463" algn="l"/>
                <a:tab pos="2244725" algn="l"/>
                <a:tab pos="2693988" algn="l"/>
                <a:tab pos="3143250" algn="l"/>
                <a:tab pos="3592513" algn="l"/>
                <a:tab pos="4041775" algn="l"/>
                <a:tab pos="4491038" algn="l"/>
                <a:tab pos="4940300" algn="l"/>
                <a:tab pos="5389563" algn="l"/>
                <a:tab pos="5838825" algn="l"/>
                <a:tab pos="6288088" algn="l"/>
                <a:tab pos="6737350" algn="l"/>
                <a:tab pos="7186613" algn="l"/>
                <a:tab pos="7635875" algn="l"/>
                <a:tab pos="8085138" algn="l"/>
                <a:tab pos="8534400" algn="l"/>
                <a:tab pos="8983663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algn="ctr" eaLnBrk="1" hangingPunct="1">
              <a:spcBef>
                <a:spcPct val="0"/>
              </a:spcBef>
              <a:buClrTx/>
              <a:buFontTx/>
              <a:buNone/>
            </a:pPr>
            <a:r>
              <a:rPr lang="en-US" altLang="en-US" sz="4000"/>
              <a:t>Software for Heterogenous Computing</a:t>
            </a:r>
          </a:p>
        </p:txBody>
      </p:sp>
      <p:sp>
        <p:nvSpPr>
          <p:cNvPr id="4099" name="Text Box 2">
            <a:extLst>
              <a:ext uri="{FF2B5EF4-FFF2-40B4-BE49-F238E27FC236}">
                <a16:creationId xmlns:a16="http://schemas.microsoft.com/office/drawing/2014/main" xmlns="" id="{0DCCA2B0-56D7-CA56-A5AF-17C031EDC59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84853" y="875524"/>
            <a:ext cx="8763000" cy="5287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90000" tIns="46800" rIns="90000" bIns="46800"/>
          <a:lstStyle>
            <a:lvl1pPr marL="339725" indent="-339725">
              <a:spcBef>
                <a:spcPts val="8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•"/>
              <a:tabLst>
                <a:tab pos="339725" algn="l"/>
                <a:tab pos="787400" algn="l"/>
                <a:tab pos="1236663" algn="l"/>
                <a:tab pos="1685925" algn="l"/>
                <a:tab pos="2135188" algn="l"/>
                <a:tab pos="2584450" algn="l"/>
                <a:tab pos="3033713" algn="l"/>
                <a:tab pos="3482975" algn="l"/>
                <a:tab pos="3932238" algn="l"/>
                <a:tab pos="4381500" algn="l"/>
                <a:tab pos="4830763" algn="l"/>
                <a:tab pos="5280025" algn="l"/>
                <a:tab pos="5729288" algn="l"/>
                <a:tab pos="6178550" algn="l"/>
                <a:tab pos="6627813" algn="l"/>
                <a:tab pos="7077075" algn="l"/>
                <a:tab pos="7526338" algn="l"/>
                <a:tab pos="7975600" algn="l"/>
                <a:tab pos="8424863" algn="l"/>
                <a:tab pos="8874125" algn="l"/>
                <a:tab pos="9323388" algn="l"/>
              </a:tabLst>
              <a:defRPr sz="32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1pPr>
            <a:lvl2pPr marL="739775" indent="-282575">
              <a:spcBef>
                <a:spcPts val="7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–"/>
              <a:tabLst>
                <a:tab pos="339725" algn="l"/>
                <a:tab pos="787400" algn="l"/>
                <a:tab pos="1236663" algn="l"/>
                <a:tab pos="1685925" algn="l"/>
                <a:tab pos="2135188" algn="l"/>
                <a:tab pos="2584450" algn="l"/>
                <a:tab pos="3033713" algn="l"/>
                <a:tab pos="3482975" algn="l"/>
                <a:tab pos="3932238" algn="l"/>
                <a:tab pos="4381500" algn="l"/>
                <a:tab pos="4830763" algn="l"/>
                <a:tab pos="5280025" algn="l"/>
                <a:tab pos="5729288" algn="l"/>
                <a:tab pos="6178550" algn="l"/>
                <a:tab pos="6627813" algn="l"/>
                <a:tab pos="7077075" algn="l"/>
                <a:tab pos="7526338" algn="l"/>
                <a:tab pos="7975600" algn="l"/>
                <a:tab pos="8424863" algn="l"/>
                <a:tab pos="8874125" algn="l"/>
                <a:tab pos="9323388" algn="l"/>
              </a:tabLst>
              <a:defRPr sz="28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2pPr>
            <a:lvl3pPr>
              <a:spcBef>
                <a:spcPts val="6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•"/>
              <a:tabLst>
                <a:tab pos="339725" algn="l"/>
                <a:tab pos="787400" algn="l"/>
                <a:tab pos="1236663" algn="l"/>
                <a:tab pos="1685925" algn="l"/>
                <a:tab pos="2135188" algn="l"/>
                <a:tab pos="2584450" algn="l"/>
                <a:tab pos="3033713" algn="l"/>
                <a:tab pos="3482975" algn="l"/>
                <a:tab pos="3932238" algn="l"/>
                <a:tab pos="4381500" algn="l"/>
                <a:tab pos="4830763" algn="l"/>
                <a:tab pos="5280025" algn="l"/>
                <a:tab pos="5729288" algn="l"/>
                <a:tab pos="6178550" algn="l"/>
                <a:tab pos="6627813" algn="l"/>
                <a:tab pos="7077075" algn="l"/>
                <a:tab pos="7526338" algn="l"/>
                <a:tab pos="7975600" algn="l"/>
                <a:tab pos="8424863" algn="l"/>
                <a:tab pos="8874125" algn="l"/>
                <a:tab pos="9323388" algn="l"/>
              </a:tabLst>
              <a:defRPr sz="24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3pPr>
            <a:lvl4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–"/>
              <a:tabLst>
                <a:tab pos="339725" algn="l"/>
                <a:tab pos="787400" algn="l"/>
                <a:tab pos="1236663" algn="l"/>
                <a:tab pos="1685925" algn="l"/>
                <a:tab pos="2135188" algn="l"/>
                <a:tab pos="2584450" algn="l"/>
                <a:tab pos="3033713" algn="l"/>
                <a:tab pos="3482975" algn="l"/>
                <a:tab pos="3932238" algn="l"/>
                <a:tab pos="4381500" algn="l"/>
                <a:tab pos="4830763" algn="l"/>
                <a:tab pos="5280025" algn="l"/>
                <a:tab pos="5729288" algn="l"/>
                <a:tab pos="6178550" algn="l"/>
                <a:tab pos="6627813" algn="l"/>
                <a:tab pos="7077075" algn="l"/>
                <a:tab pos="7526338" algn="l"/>
                <a:tab pos="7975600" algn="l"/>
                <a:tab pos="8424863" algn="l"/>
                <a:tab pos="8874125" algn="l"/>
                <a:tab pos="9323388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4pPr>
            <a:lvl5pPr>
              <a:spcBef>
                <a:spcPts val="500"/>
              </a:spcBef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339725" algn="l"/>
                <a:tab pos="787400" algn="l"/>
                <a:tab pos="1236663" algn="l"/>
                <a:tab pos="1685925" algn="l"/>
                <a:tab pos="2135188" algn="l"/>
                <a:tab pos="2584450" algn="l"/>
                <a:tab pos="3033713" algn="l"/>
                <a:tab pos="3482975" algn="l"/>
                <a:tab pos="3932238" algn="l"/>
                <a:tab pos="4381500" algn="l"/>
                <a:tab pos="4830763" algn="l"/>
                <a:tab pos="5280025" algn="l"/>
                <a:tab pos="5729288" algn="l"/>
                <a:tab pos="6178550" algn="l"/>
                <a:tab pos="6627813" algn="l"/>
                <a:tab pos="7077075" algn="l"/>
                <a:tab pos="7526338" algn="l"/>
                <a:tab pos="7975600" algn="l"/>
                <a:tab pos="8424863" algn="l"/>
                <a:tab pos="8874125" algn="l"/>
                <a:tab pos="9323388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5pPr>
            <a:lvl6pPr marL="25146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339725" algn="l"/>
                <a:tab pos="787400" algn="l"/>
                <a:tab pos="1236663" algn="l"/>
                <a:tab pos="1685925" algn="l"/>
                <a:tab pos="2135188" algn="l"/>
                <a:tab pos="2584450" algn="l"/>
                <a:tab pos="3033713" algn="l"/>
                <a:tab pos="3482975" algn="l"/>
                <a:tab pos="3932238" algn="l"/>
                <a:tab pos="4381500" algn="l"/>
                <a:tab pos="4830763" algn="l"/>
                <a:tab pos="5280025" algn="l"/>
                <a:tab pos="5729288" algn="l"/>
                <a:tab pos="6178550" algn="l"/>
                <a:tab pos="6627813" algn="l"/>
                <a:tab pos="7077075" algn="l"/>
                <a:tab pos="7526338" algn="l"/>
                <a:tab pos="7975600" algn="l"/>
                <a:tab pos="8424863" algn="l"/>
                <a:tab pos="8874125" algn="l"/>
                <a:tab pos="9323388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6pPr>
            <a:lvl7pPr marL="29718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339725" algn="l"/>
                <a:tab pos="787400" algn="l"/>
                <a:tab pos="1236663" algn="l"/>
                <a:tab pos="1685925" algn="l"/>
                <a:tab pos="2135188" algn="l"/>
                <a:tab pos="2584450" algn="l"/>
                <a:tab pos="3033713" algn="l"/>
                <a:tab pos="3482975" algn="l"/>
                <a:tab pos="3932238" algn="l"/>
                <a:tab pos="4381500" algn="l"/>
                <a:tab pos="4830763" algn="l"/>
                <a:tab pos="5280025" algn="l"/>
                <a:tab pos="5729288" algn="l"/>
                <a:tab pos="6178550" algn="l"/>
                <a:tab pos="6627813" algn="l"/>
                <a:tab pos="7077075" algn="l"/>
                <a:tab pos="7526338" algn="l"/>
                <a:tab pos="7975600" algn="l"/>
                <a:tab pos="8424863" algn="l"/>
                <a:tab pos="8874125" algn="l"/>
                <a:tab pos="9323388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7pPr>
            <a:lvl8pPr marL="34290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339725" algn="l"/>
                <a:tab pos="787400" algn="l"/>
                <a:tab pos="1236663" algn="l"/>
                <a:tab pos="1685925" algn="l"/>
                <a:tab pos="2135188" algn="l"/>
                <a:tab pos="2584450" algn="l"/>
                <a:tab pos="3033713" algn="l"/>
                <a:tab pos="3482975" algn="l"/>
                <a:tab pos="3932238" algn="l"/>
                <a:tab pos="4381500" algn="l"/>
                <a:tab pos="4830763" algn="l"/>
                <a:tab pos="5280025" algn="l"/>
                <a:tab pos="5729288" algn="l"/>
                <a:tab pos="6178550" algn="l"/>
                <a:tab pos="6627813" algn="l"/>
                <a:tab pos="7077075" algn="l"/>
                <a:tab pos="7526338" algn="l"/>
                <a:tab pos="7975600" algn="l"/>
                <a:tab pos="8424863" algn="l"/>
                <a:tab pos="8874125" algn="l"/>
                <a:tab pos="9323388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8pPr>
            <a:lvl9pPr marL="3886200" indent="-228600" defTabSz="449263" eaLnBrk="0" fontAlgn="base" hangingPunct="0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panose="02020603050405020304" pitchFamily="18" charset="0"/>
              <a:buChar char="»"/>
              <a:tabLst>
                <a:tab pos="339725" algn="l"/>
                <a:tab pos="787400" algn="l"/>
                <a:tab pos="1236663" algn="l"/>
                <a:tab pos="1685925" algn="l"/>
                <a:tab pos="2135188" algn="l"/>
                <a:tab pos="2584450" algn="l"/>
                <a:tab pos="3033713" algn="l"/>
                <a:tab pos="3482975" algn="l"/>
                <a:tab pos="3932238" algn="l"/>
                <a:tab pos="4381500" algn="l"/>
                <a:tab pos="4830763" algn="l"/>
                <a:tab pos="5280025" algn="l"/>
                <a:tab pos="5729288" algn="l"/>
                <a:tab pos="6178550" algn="l"/>
                <a:tab pos="6627813" algn="l"/>
                <a:tab pos="7077075" algn="l"/>
                <a:tab pos="7526338" algn="l"/>
                <a:tab pos="7975600" algn="l"/>
                <a:tab pos="8424863" algn="l"/>
                <a:tab pos="8874125" algn="l"/>
                <a:tab pos="9323388" algn="l"/>
              </a:tabLst>
              <a:defRPr sz="2000">
                <a:solidFill>
                  <a:srgbClr val="000000"/>
                </a:solidFill>
                <a:latin typeface="Calibri" panose="020F0502020204030204" pitchFamily="34" charset="0"/>
                <a:ea typeface="Microsoft YaHei" panose="020B0503020204020204" pitchFamily="34" charset="-122"/>
              </a:defRPr>
            </a:lvl9pPr>
          </a:lstStyle>
          <a:p>
            <a:pPr eaLnBrk="1" hangingPunct="1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FF0000"/>
                </a:solidFill>
              </a:rPr>
              <a:t>Low Level APIs</a:t>
            </a:r>
          </a:p>
          <a:p>
            <a:pPr lvl="1" eaLnBrk="1" hangingPunct="1">
              <a:buClr>
                <a:srgbClr val="0070C0"/>
              </a:buClr>
              <a:buFont typeface="Arial" panose="020B0604020202020204" pitchFamily="34" charset="0"/>
              <a:buChar char="–"/>
            </a:pPr>
            <a:r>
              <a:rPr lang="en-US" altLang="en-US" sz="2400" dirty="0">
                <a:solidFill>
                  <a:srgbClr val="0070C0"/>
                </a:solidFill>
              </a:rPr>
              <a:t>CUDA:</a:t>
            </a:r>
            <a:r>
              <a:rPr lang="en-US" altLang="en-US" sz="2400" dirty="0"/>
              <a:t> Specific to Nvidia GPUs</a:t>
            </a:r>
          </a:p>
          <a:p>
            <a:pPr lvl="1" eaLnBrk="1" hangingPunct="1">
              <a:buClr>
                <a:srgbClr val="0070C0"/>
              </a:buClr>
              <a:buFont typeface="Arial" panose="020B0604020202020204" pitchFamily="34" charset="0"/>
              <a:buChar char="–"/>
            </a:pPr>
            <a:r>
              <a:rPr lang="en-US" altLang="en-US" sz="2400" dirty="0">
                <a:solidFill>
                  <a:srgbClr val="0070C0"/>
                </a:solidFill>
              </a:rPr>
              <a:t>OpenCL:</a:t>
            </a:r>
            <a:r>
              <a:rPr lang="en-US" altLang="en-US" sz="2400" dirty="0"/>
              <a:t> All Accelerators supported, even FPGA</a:t>
            </a:r>
          </a:p>
          <a:p>
            <a:pPr lvl="1" eaLnBrk="1" hangingPunct="1">
              <a:buFont typeface="Arial" panose="020B0604020202020204" pitchFamily="34" charset="0"/>
              <a:buChar char="–"/>
            </a:pPr>
            <a:r>
              <a:rPr lang="en-US" altLang="en-US" sz="2400" dirty="0"/>
              <a:t>Both are openly available, but one needs to learn new syntax for writing and calling kernel functions</a:t>
            </a:r>
          </a:p>
          <a:p>
            <a:pPr eaLnBrk="1" hangingPunct="1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FF0000"/>
                </a:solidFill>
              </a:rPr>
              <a:t>High Level APIs </a:t>
            </a:r>
            <a:r>
              <a:rPr lang="en-US" altLang="en-US" sz="2800" dirty="0">
                <a:solidFill>
                  <a:schemeClr val="bg1"/>
                </a:solidFill>
              </a:rPr>
              <a:t>(</a:t>
            </a:r>
            <a:r>
              <a:rPr lang="en-US" altLang="en-US" sz="2800" dirty="0">
                <a:solidFill>
                  <a:srgbClr val="0070C0"/>
                </a:solidFill>
              </a:rPr>
              <a:t>requires compiler support</a:t>
            </a:r>
            <a:r>
              <a:rPr lang="en-US" altLang="en-US" sz="2800" dirty="0"/>
              <a:t>)</a:t>
            </a:r>
            <a:endParaRPr lang="en-US" altLang="en-US" sz="2800" dirty="0">
              <a:solidFill>
                <a:srgbClr val="FF0000"/>
              </a:solidFill>
            </a:endParaRPr>
          </a:p>
          <a:p>
            <a:pPr lvl="1" eaLnBrk="1" hangingPunct="1">
              <a:buClr>
                <a:srgbClr val="0070C0"/>
              </a:buClr>
              <a:buFont typeface="Arial" panose="020B0604020202020204" pitchFamily="34" charset="0"/>
              <a:buChar char="–"/>
            </a:pPr>
            <a:r>
              <a:rPr lang="en-US" altLang="en-US" sz="2400" dirty="0">
                <a:solidFill>
                  <a:srgbClr val="0070C0"/>
                </a:solidFill>
              </a:rPr>
              <a:t>OpenACC:</a:t>
            </a:r>
            <a:r>
              <a:rPr lang="en-US" altLang="en-US" sz="2400" dirty="0"/>
              <a:t> Compiler directive based, user friendly, similar to OpenMP</a:t>
            </a:r>
          </a:p>
          <a:p>
            <a:pPr lvl="1" eaLnBrk="1" hangingPunct="1">
              <a:buClr>
                <a:srgbClr val="0070C0"/>
              </a:buClr>
              <a:buFont typeface="Arial" panose="020B0604020202020204" pitchFamily="34" charset="0"/>
              <a:buChar char="–"/>
            </a:pPr>
            <a:r>
              <a:rPr lang="en-US" altLang="en-US" sz="2400" dirty="0">
                <a:solidFill>
                  <a:srgbClr val="0070C0"/>
                </a:solidFill>
              </a:rPr>
              <a:t>OpenMP:</a:t>
            </a:r>
            <a:r>
              <a:rPr lang="en-US" altLang="en-US" sz="2400" dirty="0"/>
              <a:t> Ver 4.0 onwards has support for heterogenous </a:t>
            </a:r>
            <a:r>
              <a:rPr lang="en-US" altLang="en-US" sz="2400" dirty="0" err="1"/>
              <a:t>archs</a:t>
            </a:r>
            <a:endParaRPr lang="en-US" altLang="en-US" sz="2400" dirty="0"/>
          </a:p>
          <a:p>
            <a:pPr eaLnBrk="1" hangingPunct="1">
              <a:buClr>
                <a:srgbClr val="FF0000"/>
              </a:buClr>
              <a:buFont typeface="Arial" panose="020B0604020202020204" pitchFamily="34" charset="0"/>
              <a:buChar char="•"/>
            </a:pPr>
            <a:r>
              <a:rPr lang="en-US" altLang="en-US" dirty="0" smtClean="0">
                <a:solidFill>
                  <a:srgbClr val="FF0000"/>
                </a:solidFill>
              </a:rPr>
              <a:t>Compilers</a:t>
            </a:r>
            <a:endParaRPr lang="en-US" altLang="en-US" dirty="0">
              <a:solidFill>
                <a:srgbClr val="FF0000"/>
              </a:solidFill>
            </a:endParaRPr>
          </a:p>
          <a:p>
            <a:pPr lvl="1" eaLnBrk="1" hangingPunct="1">
              <a:buClr>
                <a:srgbClr val="0070C0"/>
              </a:buClr>
              <a:buFont typeface="Arial" panose="020B0604020202020204" pitchFamily="34" charset="0"/>
              <a:buChar char="–"/>
            </a:pPr>
            <a:r>
              <a:rPr lang="en-US" altLang="en-US" sz="2400" dirty="0">
                <a:solidFill>
                  <a:srgbClr val="0070C0"/>
                </a:solidFill>
              </a:rPr>
              <a:t>NVCC</a:t>
            </a:r>
            <a:r>
              <a:rPr lang="en-US" altLang="en-US" sz="2400" dirty="0"/>
              <a:t> and </a:t>
            </a:r>
            <a:r>
              <a:rPr lang="en-US" altLang="en-US" sz="2400" dirty="0">
                <a:solidFill>
                  <a:srgbClr val="0070C0"/>
                </a:solidFill>
              </a:rPr>
              <a:t>CRAY compilers give</a:t>
            </a:r>
            <a:r>
              <a:rPr lang="en-US" altLang="en-US" sz="2400" dirty="0"/>
              <a:t> Support OpenACC</a:t>
            </a:r>
          </a:p>
          <a:p>
            <a:pPr lvl="1" eaLnBrk="1" hangingPunct="1">
              <a:buClr>
                <a:srgbClr val="0070C0"/>
              </a:buClr>
              <a:buFont typeface="Arial" panose="020B0604020202020204" pitchFamily="34" charset="0"/>
              <a:buChar char="–"/>
            </a:pPr>
            <a:r>
              <a:rPr lang="en-US" altLang="en-US" sz="2400" dirty="0">
                <a:solidFill>
                  <a:srgbClr val="0070C0"/>
                </a:solidFill>
              </a:rPr>
              <a:t>Intel Compiler </a:t>
            </a:r>
            <a:r>
              <a:rPr lang="en-US" altLang="en-US" sz="2400" dirty="0"/>
              <a:t>gives support through OpenMP 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EB79359-4A0A-91FD-7260-8BC06768DD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21762" y="264617"/>
            <a:ext cx="9309359" cy="697569"/>
          </a:xfrm>
        </p:spPr>
        <p:txBody>
          <a:bodyPr/>
          <a:lstStyle/>
          <a:p>
            <a:pPr algn="ctr"/>
            <a:r>
              <a:rPr lang="en-US" b="1" dirty="0"/>
              <a:t>Heterogeneous Computing</a:t>
            </a:r>
            <a:endParaRPr lang="en-IN" b="1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77356BAA-E93C-7080-8ADA-61E9B101C7E0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xmlns="" id="{C893D0A2-8A75-3B99-A887-75B932229F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tretch>
            <a:fillRect/>
          </a:stretch>
        </p:blipFill>
        <p:spPr>
          <a:xfrm>
            <a:off x="383447" y="1281882"/>
            <a:ext cx="11481314" cy="47643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14955136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C79ED3F1-C724-FF3C-D0A8-40473F1B3A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36CB07-7CD8-0C69-2CC9-C3EA8E37B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320" y="615820"/>
            <a:ext cx="9309359" cy="641586"/>
          </a:xfrm>
        </p:spPr>
        <p:txBody>
          <a:bodyPr/>
          <a:lstStyle/>
          <a:p>
            <a:pPr algn="ctr"/>
            <a:r>
              <a:rPr lang="en-US" b="1" dirty="0"/>
              <a:t>Heterogeneous Computing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860700C-82D8-3945-D4B1-7609817A15BF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34191" y="2073178"/>
            <a:ext cx="8281987" cy="3704853"/>
          </a:xfrm>
        </p:spPr>
        <p:txBody>
          <a:bodyPr>
            <a:normAutofit/>
          </a:bodyPr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Libraries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cuBLAS</a:t>
            </a: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, </a:t>
            </a:r>
            <a:r>
              <a:rPr kumimoji="0" lang="en-IN" sz="2800" b="0" i="0" u="none" strike="noStrike" kern="1200" cap="none" spc="0" normalizeH="0" baseline="0" noProof="0" dirty="0" err="1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cuFFT</a:t>
            </a: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, CUDA Math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Directive based 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OpenACC, OpenMP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Programming languages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CUDA – NVIDIA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OpenCL – NVIDIA, ATI, FPGA</a:t>
            </a:r>
            <a:endParaRPr lang="en-IN" sz="1800" dirty="0"/>
          </a:p>
        </p:txBody>
      </p:sp>
    </p:spTree>
    <p:extLst>
      <p:ext uri="{BB962C8B-B14F-4D97-AF65-F5344CB8AC3E}">
        <p14:creationId xmlns:p14="http://schemas.microsoft.com/office/powerpoint/2010/main" xmlns="" val="3276820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55411060-BDA8-05FB-7BFA-D2C3E5DE06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099ECE9-446C-D0BE-461A-9A91473E66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320" y="494523"/>
            <a:ext cx="9309359" cy="594932"/>
          </a:xfrm>
        </p:spPr>
        <p:txBody>
          <a:bodyPr/>
          <a:lstStyle/>
          <a:p>
            <a:pPr algn="ctr"/>
            <a:r>
              <a:rPr lang="en-US" b="1" cap="none" dirty="0"/>
              <a:t>OpenACC</a:t>
            </a:r>
            <a:r>
              <a:rPr lang="en-US" b="1" dirty="0"/>
              <a:t> – Introduction</a:t>
            </a:r>
            <a:endParaRPr lang="en-IN" b="1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0664B1D7-BC34-3EF4-4C30-7B6D5705B3C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690175" y="2147823"/>
            <a:ext cx="8281987" cy="3704853"/>
          </a:xfrm>
        </p:spPr>
        <p:txBody>
          <a:bodyPr/>
          <a:lstStyle/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Supported by</a:t>
            </a:r>
          </a:p>
          <a:p>
            <a:pPr marL="685800" marR="0" lvl="1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28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NVIDIA, PGI, GCC, and HPE Gray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Incremental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Single Source</a:t>
            </a:r>
          </a:p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IN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>
                    <a:lumMod val="75000"/>
                    <a:lumOff val="25000"/>
                  </a:srgbClr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Low Learning Curve</a:t>
            </a:r>
          </a:p>
        </p:txBody>
      </p:sp>
    </p:spTree>
    <p:extLst>
      <p:ext uri="{BB962C8B-B14F-4D97-AF65-F5344CB8AC3E}">
        <p14:creationId xmlns:p14="http://schemas.microsoft.com/office/powerpoint/2010/main" xmlns="" val="29170235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40E31B2A-72A6-C91A-0D07-AAE4D8BCE1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1D99B7C-C598-B0DE-F0D7-E1D5C7955F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41320" y="559837"/>
            <a:ext cx="9309359" cy="622924"/>
          </a:xfrm>
        </p:spPr>
        <p:txBody>
          <a:bodyPr/>
          <a:lstStyle/>
          <a:p>
            <a:pPr algn="ctr"/>
            <a:r>
              <a:rPr lang="en-US" b="1" cap="none" dirty="0"/>
              <a:t>OpenACC</a:t>
            </a:r>
            <a:r>
              <a:rPr lang="en-US" b="1" dirty="0"/>
              <a:t> – </a:t>
            </a:r>
            <a:r>
              <a:rPr lang="en-IN" b="1" dirty="0"/>
              <a:t>Incremental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CE6E499F-83C1-4C6F-093A-579486BF07DC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596868" y="1942550"/>
            <a:ext cx="8281987" cy="3704853"/>
          </a:xfrm>
        </p:spPr>
        <p:txBody>
          <a:bodyPr/>
          <a:lstStyle/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Maintain existing sequential code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Add annotations to expose parallelism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Verify correctness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Annotate more code</a:t>
            </a:r>
            <a:endParaRPr lang="en-IN" sz="3200" dirty="0">
              <a:solidFill>
                <a:srgbClr val="000000">
                  <a:lumMod val="75000"/>
                  <a:lumOff val="25000"/>
                </a:srgbClr>
              </a:solidFill>
              <a:latin typeface="Trebuchet MS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103308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xmlns="" id="{2867A092-84EC-1D42-81D0-BB930B79C9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531A439D-CBC0-5D2F-1C10-A3FF4DD0C8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0076" y="358176"/>
            <a:ext cx="9309359" cy="641586"/>
          </a:xfrm>
        </p:spPr>
        <p:txBody>
          <a:bodyPr/>
          <a:lstStyle/>
          <a:p>
            <a:pPr algn="ctr"/>
            <a:r>
              <a:rPr lang="en-US" b="1" cap="none" dirty="0"/>
              <a:t>OpenACC</a:t>
            </a:r>
            <a:r>
              <a:rPr lang="en-US" b="1" dirty="0"/>
              <a:t> – </a:t>
            </a:r>
            <a:r>
              <a:rPr lang="en-IN" b="1" dirty="0"/>
              <a:t>Incremental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85C5C01-127F-CDB9-E9D8-3446AC20075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843843" y="1645059"/>
            <a:ext cx="8281987" cy="3704853"/>
          </a:xfrm>
        </p:spPr>
        <p:txBody>
          <a:bodyPr>
            <a:normAutofit/>
          </a:bodyPr>
          <a:lstStyle/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Working sequential code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Parallelization with OpenACC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Verify correctness </a:t>
            </a:r>
          </a:p>
          <a:p>
            <a:pPr marL="228600" indent="-228600" defTabSz="914400">
              <a:lnSpc>
                <a:spcPct val="90000"/>
              </a:lnSpc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en-US" sz="3200" dirty="0">
                <a:solidFill>
                  <a:srgbClr val="000000">
                    <a:lumMod val="75000"/>
                    <a:lumOff val="25000"/>
                  </a:srgbClr>
                </a:solidFill>
                <a:latin typeface="Trebuchet MS"/>
                <a:ea typeface="+mn-ea"/>
                <a:cs typeface="+mn-cs"/>
              </a:rPr>
              <a:t>Compute performance</a:t>
            </a:r>
            <a:endParaRPr lang="en-IN" sz="3200" dirty="0">
              <a:solidFill>
                <a:srgbClr val="000000">
                  <a:lumMod val="75000"/>
                  <a:lumOff val="25000"/>
                </a:srgbClr>
              </a:solidFill>
              <a:latin typeface="Trebuchet MS"/>
              <a:ea typeface="+mn-ea"/>
              <a:cs typeface="+mn-cs"/>
            </a:endParaRPr>
          </a:p>
        </p:txBody>
      </p:sp>
      <p:sp>
        <p:nvSpPr>
          <p:cNvPr id="3" name="Content Placeholder 3">
            <a:extLst>
              <a:ext uri="{FF2B5EF4-FFF2-40B4-BE49-F238E27FC236}">
                <a16:creationId xmlns:a16="http://schemas.microsoft.com/office/drawing/2014/main" xmlns="" id="{1836AF0D-B691-AE99-9AC5-6D422D389C38}"/>
              </a:ext>
            </a:extLst>
          </p:cNvPr>
          <p:cNvSpPr txBox="1">
            <a:spLocks/>
          </p:cNvSpPr>
          <p:nvPr/>
        </p:nvSpPr>
        <p:spPr>
          <a:xfrm>
            <a:off x="843843" y="4200001"/>
            <a:ext cx="4890913" cy="229982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70C0"/>
                </a:solidFill>
              </a:rPr>
              <a:t>/// Sequential code</a:t>
            </a:r>
          </a:p>
          <a:p>
            <a:pPr marL="0" indent="0">
              <a:buNone/>
            </a:pPr>
            <a:endParaRPr lang="nn-NO" b="1" dirty="0"/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for( i=0; i &lt;N; i++)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c[i] = a[i] + b[i]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</a:p>
          <a:p>
            <a:pPr marL="0" indent="0">
              <a:buNone/>
            </a:pPr>
            <a:endParaRPr lang="en-IN" b="1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10557C9-BF67-5BE6-7B53-7FC2F2C43F26}"/>
              </a:ext>
            </a:extLst>
          </p:cNvPr>
          <p:cNvSpPr txBox="1">
            <a:spLocks/>
          </p:cNvSpPr>
          <p:nvPr/>
        </p:nvSpPr>
        <p:spPr>
          <a:xfrm>
            <a:off x="6245581" y="4200002"/>
            <a:ext cx="4890913" cy="2299822"/>
          </a:xfrm>
          <a:prstGeom prst="rect">
            <a:avLst/>
          </a:prstGeom>
          <a:ln>
            <a:solidFill>
              <a:schemeClr val="accent1"/>
            </a:solidFill>
          </a:ln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nn-NO" b="1" dirty="0">
                <a:solidFill>
                  <a:srgbClr val="0070C0"/>
                </a:solidFill>
              </a:rPr>
              <a:t>/// OpenACC code</a:t>
            </a:r>
          </a:p>
          <a:p>
            <a:pPr marL="0" indent="0">
              <a:buNone/>
            </a:pPr>
            <a:r>
              <a:rPr lang="nn-NO" b="1" dirty="0">
                <a:solidFill>
                  <a:srgbClr val="00B050"/>
                </a:solidFill>
              </a:rPr>
              <a:t>#pragma acc parallel loop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for( i=0; i &lt;N; i++)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{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   c[i] = a[i] + b[i]</a:t>
            </a:r>
          </a:p>
          <a:p>
            <a:pPr marL="0" indent="0">
              <a:buNone/>
            </a:pPr>
            <a:r>
              <a:rPr lang="nn-NO" b="1" dirty="0">
                <a:solidFill>
                  <a:schemeClr val="bg1">
                    <a:lumMod val="95000"/>
                    <a:lumOff val="5000"/>
                  </a:schemeClr>
                </a:solidFill>
              </a:rPr>
              <a:t>}</a:t>
            </a:r>
            <a:endParaRPr lang="en-IN" b="1" dirty="0">
              <a:solidFill>
                <a:schemeClr val="bg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2184986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Custom 68">
      <a:majorFont>
        <a:latin typeface="Biome"/>
        <a:ea typeface=""/>
        <a:cs typeface=""/>
      </a:majorFont>
      <a:minorFont>
        <a:latin typeface="Century Gothic"/>
        <a:ea typeface=""/>
        <a:cs typeface="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TM78148557_Win32_SL_V13" id="{568E52B1-822A-41EB-BE6D-702A4C4585E5}" vid="{557526E6-88EA-4959-A9E8-5DE4B22F20C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Fission presentation</Template>
  <TotalTime>530</TotalTime>
  <Words>1749</Words>
  <Application>Microsoft Office PowerPoint</Application>
  <PresentationFormat>Custom</PresentationFormat>
  <Paragraphs>387</Paragraphs>
  <Slides>37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Ion</vt:lpstr>
      <vt:lpstr>OpenACC</vt:lpstr>
      <vt:lpstr>Topics</vt:lpstr>
      <vt:lpstr>Computing with Accelerators</vt:lpstr>
      <vt:lpstr>Slide 4</vt:lpstr>
      <vt:lpstr>Heterogeneous Computing</vt:lpstr>
      <vt:lpstr>Heterogeneous Computing</vt:lpstr>
      <vt:lpstr>OpenACC – Introduction</vt:lpstr>
      <vt:lpstr>OpenACC – Incremental</vt:lpstr>
      <vt:lpstr>OpenACC – Incremental</vt:lpstr>
      <vt:lpstr>OpenACC – Single Source</vt:lpstr>
      <vt:lpstr>OpenACC – Single Source</vt:lpstr>
      <vt:lpstr>OpenACC – Low Learning Curve</vt:lpstr>
      <vt:lpstr>OpenACC – Low Learning Curve</vt:lpstr>
      <vt:lpstr>OpenACC Development Cycle</vt:lpstr>
      <vt:lpstr>OpenACC Directives</vt:lpstr>
      <vt:lpstr>OpenACC Directives – kernels</vt:lpstr>
      <vt:lpstr>OpenACC Directives – kernels</vt:lpstr>
      <vt:lpstr>OpenACC Directives – parallel</vt:lpstr>
      <vt:lpstr>OpenACC Directives – parallel</vt:lpstr>
      <vt:lpstr>kernels v/s parallel</vt:lpstr>
      <vt:lpstr>kernels v/s parallel</vt:lpstr>
      <vt:lpstr>OpenACC – Data Clauses</vt:lpstr>
      <vt:lpstr>OpenACC – Data Clauses</vt:lpstr>
      <vt:lpstr>OpenACC – Data Clauses</vt:lpstr>
      <vt:lpstr>OpenACC – Data Clauses</vt:lpstr>
      <vt:lpstr>OpenACC – Data Clauses – copy </vt:lpstr>
      <vt:lpstr>OpenACC – Data Clauses – copyin &amp; copyout </vt:lpstr>
      <vt:lpstr>OpenACC – Array Shaping</vt:lpstr>
      <vt:lpstr>OpenACC – Vector Addition</vt:lpstr>
      <vt:lpstr>OpenACC – Vector Addition</vt:lpstr>
      <vt:lpstr>OpenACC – Vector Addition – restrict </vt:lpstr>
      <vt:lpstr>OpenACC – Vector Addition</vt:lpstr>
      <vt:lpstr>OpenACC – Vector Addition</vt:lpstr>
      <vt:lpstr>OpenACC – Vector Addition</vt:lpstr>
      <vt:lpstr>OpenACC – Vector Addition</vt:lpstr>
      <vt:lpstr>OpenACC – Vector Addition</vt:lpstr>
      <vt:lpstr>Questions?</vt:lpstr>
    </vt:vector>
  </TitlesOfParts>
  <Company/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Artificial Intelligence</dc:title>
  <dc:creator>Prachi Shete</dc:creator>
  <cp:lastModifiedBy>BARC</cp:lastModifiedBy>
  <cp:revision>514</cp:revision>
  <dcterms:created xsi:type="dcterms:W3CDTF">2024-02-11T12:11:09Z</dcterms:created>
  <dcterms:modified xsi:type="dcterms:W3CDTF">2025-01-14T07:01:29Z</dcterms:modified>
</cp:coreProperties>
</file>

<file path=docProps/thumbnail.jpeg>
</file>